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0" r:id="rId12"/>
    <p:sldId id="291" r:id="rId13"/>
    <p:sldId id="268" r:id="rId14"/>
    <p:sldId id="269" r:id="rId15"/>
    <p:sldId id="270" r:id="rId16"/>
    <p:sldId id="289" r:id="rId17"/>
    <p:sldId id="273" r:id="rId18"/>
    <p:sldId id="274" r:id="rId19"/>
    <p:sldId id="276" r:id="rId20"/>
    <p:sldId id="277" r:id="rId21"/>
    <p:sldId id="278" r:id="rId22"/>
    <p:sldId id="292" r:id="rId23"/>
    <p:sldId id="293" r:id="rId24"/>
    <p:sldId id="281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Grafikon%20u%20programu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Excel_2_upitni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esktop\Dinka_diplomski%20rad\Upitnik%20o%20dojenju_diplomski%20r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[Excel_2_upitnik.xlsx]List4!Zaokretna tablica1</c:name>
    <c:fmtId val="8"/>
  </c:pivotSource>
  <c:chart>
    <c:autoTitleDeleted val="1"/>
    <c:pivotFmts>
      <c:pivotFmt>
        <c:idx val="0"/>
        <c:dLbl>
          <c:idx val="0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</c:pivotFmts>
    <c:plotArea>
      <c:layout/>
      <c:pieChart>
        <c:varyColors val="1"/>
        <c:ser>
          <c:idx val="0"/>
          <c:order val="0"/>
          <c:tx>
            <c:strRef>
              <c:f>List4!$B$3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7.3637362835366413E-2"/>
                  <c:y val="0.1413982642873158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13%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6.678038242931307E-2"/>
                  <c:y val="-0.24195880979701667"/>
                </c:manualLayout>
              </c:layout>
              <c:tx>
                <c:rich>
                  <a:bodyPr/>
                  <a:lstStyle/>
                  <a:p>
                    <a:r>
                      <a:rPr lang="hr-HR" sz="1400" b="1" dirty="0" smtClean="0"/>
                      <a:t>70%</a:t>
                    </a:r>
                    <a:endParaRPr lang="en-US" sz="1400" b="1" dirty="0">
                      <a:latin typeface="Arial Black" pitchFamily="34" charset="0"/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8.9069672927039781E-2"/>
                  <c:y val="0.1822649995383743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17%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List4!$A$4:$A$7</c:f>
              <c:strCache>
                <c:ptCount val="3"/>
                <c:pt idx="0">
                  <c:v>do 24 god.</c:v>
                </c:pt>
                <c:pt idx="1">
                  <c:v>25 - 35</c:v>
                </c:pt>
                <c:pt idx="2">
                  <c:v>35 i više</c:v>
                </c:pt>
              </c:strCache>
            </c:strRef>
          </c:cat>
          <c:val>
            <c:numRef>
              <c:f>List4!$B$4:$B$7</c:f>
              <c:numCache>
                <c:formatCode>General</c:formatCode>
                <c:ptCount val="3"/>
                <c:pt idx="0">
                  <c:v>13</c:v>
                </c:pt>
                <c:pt idx="1">
                  <c:v>72</c:v>
                </c:pt>
                <c:pt idx="2">
                  <c:v>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pivotSource>
    <c:name>[Upitnik o dojenju_diplomski rad.xlsx]Tbl. 19 Pušenje tijekom trudn.!Zaokretna tablica5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hr-HR" sz="1600" dirty="0"/>
              <a:t>Od</a:t>
            </a:r>
            <a:r>
              <a:rPr lang="hr-HR" sz="1600" baseline="0" dirty="0"/>
              <a:t> onih koje su pušile, kako su se ponašale tijekom trudnoće</a:t>
            </a:r>
            <a:endParaRPr lang="hr-HR" sz="1600" dirty="0"/>
          </a:p>
        </c:rich>
      </c:tx>
      <c:layout>
        <c:manualLayout>
          <c:xMode val="edge"/>
          <c:yMode val="edge"/>
          <c:x val="0.21067366579177602"/>
          <c:y val="1.3888888888888904E-2"/>
        </c:manualLayout>
      </c:layout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</c:dLbl>
      </c:pivotFmt>
      <c:pivotFmt>
        <c:idx val="1"/>
      </c:pivotFmt>
      <c:pivotFmt>
        <c:idx val="2"/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</c:dLbl>
      </c:pivotFmt>
    </c:pivotFmts>
    <c:view3D>
      <c:perspective val="30"/>
    </c:view3D>
    <c:plotArea>
      <c:layout>
        <c:manualLayout>
          <c:layoutTarget val="inner"/>
          <c:xMode val="edge"/>
          <c:yMode val="edge"/>
          <c:x val="0.18472222222222237"/>
          <c:y val="0.4412904636920385"/>
          <c:w val="0.81388888888888933"/>
          <c:h val="0.5578820355788866"/>
        </c:manualLayout>
      </c:layout>
      <c:pie3DChart>
        <c:varyColors val="1"/>
        <c:ser>
          <c:idx val="0"/>
          <c:order val="0"/>
          <c:tx>
            <c:strRef>
              <c:f>'Tbl. 19 Pušenje tijekom trudn.'!$B$3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11724999999999998"/>
                  <c:y val="2.9690871974336546E-2"/>
                </c:manualLayout>
              </c:layout>
              <c:tx>
                <c:rich>
                  <a:bodyPr/>
                  <a:lstStyle/>
                  <a:p>
                    <a:r>
                      <a:rPr lang="it-IT" b="1" dirty="0"/>
                      <a:t>Prestali ste pušiti cigarete u potpunosti
</a:t>
                    </a:r>
                    <a:r>
                      <a:rPr lang="it-IT" sz="1400" b="1" dirty="0"/>
                      <a:t>42%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9117618110236237"/>
                  <c:y val="-8.1296296296296339E-2"/>
                </c:manualLayout>
              </c:layout>
              <c:tx>
                <c:rich>
                  <a:bodyPr/>
                  <a:lstStyle/>
                  <a:p>
                    <a:r>
                      <a:rPr lang="hr-HR" b="1" dirty="0" smtClean="0"/>
                      <a:t>Pušile</a:t>
                    </a:r>
                    <a:r>
                      <a:rPr lang="hr-HR" b="1" baseline="0" dirty="0" smtClean="0"/>
                      <a:t> su manji broj cigareta nego prije trudnoće</a:t>
                    </a:r>
                    <a:r>
                      <a:rPr lang="en-US" dirty="0"/>
                      <a:t>
</a:t>
                    </a:r>
                    <a:r>
                      <a:rPr lang="en-US" sz="1400" b="1" dirty="0"/>
                      <a:t>49%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r-HR" b="1" dirty="0" smtClean="0"/>
                      <a:t>Pušile su jednak ili veći broj cigareta</a:t>
                    </a:r>
                    <a:r>
                      <a:rPr lang="en-US" b="1" dirty="0"/>
                      <a:t>
</a:t>
                    </a:r>
                    <a:r>
                      <a:rPr lang="en-US" sz="1400" b="1" dirty="0"/>
                      <a:t>9%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'Tbl. 19 Pušenje tijekom trudn.'!$A$4:$A$7</c:f>
              <c:strCache>
                <c:ptCount val="3"/>
                <c:pt idx="0">
                  <c:v>Prestali ste pušiti cigarete u potpunosti</c:v>
                </c:pt>
                <c:pt idx="1">
                  <c:v>Pušili ste manji broj cigareta dnevno nego prije trudnoće</c:v>
                </c:pt>
                <c:pt idx="2">
                  <c:v>Pušili ste jednak ili veći broj cigareta dnevno nego prije trudnoće</c:v>
                </c:pt>
              </c:strCache>
            </c:strRef>
          </c:cat>
          <c:val>
            <c:numRef>
              <c:f>'Tbl. 19 Pušenje tijekom trudn.'!$B$4:$B$7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pivotSource>
    <c:name>[Upitnik o dojenju_diplomski rad.xlsx]Tbl. 20 Navika pušanjeu dojenju!Zaokretna tablica9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hr-HR"/>
              <a:t>Navika</a:t>
            </a:r>
            <a:r>
              <a:rPr lang="hr-HR" baseline="0"/>
              <a:t> pušanje tijekom dojenja</a:t>
            </a:r>
            <a:endParaRPr lang="en-US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  <c:separator>
</c:separator>
        </c:dLbl>
      </c:pivotFmt>
      <c:pivotFmt>
        <c:idx val="1"/>
      </c:pivotFmt>
      <c:pivotFmt>
        <c:idx val="2"/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  <c:separator>
</c:separator>
        </c:dLbl>
      </c:pivotFmt>
    </c:pivotFmts>
    <c:view3D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35013013998250231"/>
          <c:w val="0.81388888888888933"/>
          <c:h val="0.64728601633129235"/>
        </c:manualLayout>
      </c:layout>
      <c:pie3DChart>
        <c:varyColors val="1"/>
        <c:ser>
          <c:idx val="0"/>
          <c:order val="0"/>
          <c:tx>
            <c:strRef>
              <c:f>'Tbl. 20 Navika pušanjeu dojenju'!$B$3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27924431634441121"/>
                  <c:y val="-0.16010650578399918"/>
                </c:manualLayout>
              </c:layout>
              <c:tx>
                <c:rich>
                  <a:bodyPr/>
                  <a:lstStyle/>
                  <a:p>
                    <a:r>
                      <a:rPr lang="hr-HR" sz="1200" b="1" dirty="0" smtClean="0"/>
                      <a:t>Prestali ste pušiti u potpunosti</a:t>
                    </a:r>
                    <a:r>
                      <a:rPr lang="it-IT" sz="1200" b="1" dirty="0"/>
                      <a:t>
</a:t>
                    </a:r>
                    <a:r>
                      <a:rPr lang="it-IT" sz="1400" b="1" dirty="0"/>
                      <a:t>58%</a:t>
                    </a:r>
                  </a:p>
                </c:rich>
              </c:tx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1558624566628317"/>
                  <c:y val="-3.4518688636142707E-2"/>
                </c:manualLayout>
              </c:layout>
              <c:tx>
                <c:rich>
                  <a:bodyPr/>
                  <a:lstStyle/>
                  <a:p>
                    <a:r>
                      <a:rPr lang="hr-HR" sz="1200" b="1" dirty="0" smtClean="0"/>
                      <a:t>Pušili ste manji broj cigareta</a:t>
                    </a:r>
                    <a:r>
                      <a:rPr lang="en-US" sz="1200" b="1" dirty="0"/>
                      <a:t>
</a:t>
                    </a:r>
                    <a:r>
                      <a:rPr lang="en-US" sz="1400" b="1" dirty="0"/>
                      <a:t>33%</a:t>
                    </a:r>
                  </a:p>
                </c:rich>
              </c:tx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6529961870811988"/>
                  <c:y val="-5.4501130067074945E-2"/>
                </c:manualLayout>
              </c:layout>
              <c:tx>
                <c:rich>
                  <a:bodyPr/>
                  <a:lstStyle/>
                  <a:p>
                    <a:r>
                      <a:rPr lang="pl-PL" sz="1200" b="1" dirty="0"/>
                      <a:t>Pušili ste jednak broj cigareta
</a:t>
                    </a:r>
                    <a:r>
                      <a:rPr lang="pl-PL" sz="1400" b="1" dirty="0"/>
                      <a:t>9%</a:t>
                    </a:r>
                  </a:p>
                </c:rich>
              </c:tx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CatName val="1"/>
            <c:showPercent val="1"/>
            <c:separator>
</c:separator>
            <c:showLeaderLines val="1"/>
          </c:dLbls>
          <c:cat>
            <c:strRef>
              <c:f>'Tbl. 20 Navika pušanjeu dojenju'!$A$4:$A$7</c:f>
              <c:strCache>
                <c:ptCount val="3"/>
                <c:pt idx="0">
                  <c:v>Prestali ste pušiti cigarete u potpunosti</c:v>
                </c:pt>
                <c:pt idx="1">
                  <c:v>Pušili ste manji broj cigareta</c:v>
                </c:pt>
                <c:pt idx="2">
                  <c:v>Pušili ste jednak broj cigareta</c:v>
                </c:pt>
              </c:strCache>
            </c:strRef>
          </c:cat>
          <c:val>
            <c:numRef>
              <c:f>'Tbl. 20 Navika pušanjeu dojenju'!$B$4:$B$7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[Excel_2_upitnik.xlsx]List9!Zaokretna tablica3</c:name>
    <c:fmtId val="2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dLbl>
          <c:idx val="0"/>
          <c:layout>
            <c:manualLayout>
              <c:x val="-0.31036198600175141"/>
              <c:y val="-0.23465733449985421"/>
            </c:manualLayout>
          </c:layout>
          <c:tx>
            <c:rich>
              <a:bodyPr/>
              <a:lstStyle/>
              <a:p>
                <a:r>
                  <a:rPr lang="en-US"/>
                  <a:t>72%</a:t>
                </a:r>
                <a:endParaRPr lang="hr-HR"/>
              </a:p>
              <a:p>
                <a:r>
                  <a:rPr lang="hr-HR"/>
                  <a:t>74</a:t>
                </a:r>
              </a:p>
              <a:p>
                <a:r>
                  <a:rPr lang="hr-HR"/>
                  <a:t>Prije trudnoće</a:t>
                </a:r>
                <a:endParaRPr lang="en-US"/>
              </a:p>
            </c:rich>
          </c:tx>
          <c:showPercent val="1"/>
        </c:dLbl>
      </c:pivotFmt>
      <c:pivotFmt>
        <c:idx val="2"/>
        <c:dLbl>
          <c:idx val="0"/>
          <c:tx>
            <c:rich>
              <a:bodyPr/>
              <a:lstStyle/>
              <a:p>
                <a:r>
                  <a:rPr lang="en-US"/>
                  <a:t>20%</a:t>
                </a:r>
                <a:endParaRPr lang="hr-HR"/>
              </a:p>
              <a:p>
                <a:r>
                  <a:rPr lang="hr-HR"/>
                  <a:t>20</a:t>
                </a:r>
              </a:p>
              <a:p>
                <a:r>
                  <a:rPr lang="hr-HR"/>
                  <a:t>Tijekom trudnoće</a:t>
                </a:r>
                <a:endParaRPr lang="en-US"/>
              </a:p>
            </c:rich>
          </c:tx>
          <c:showPercent val="1"/>
        </c:dLbl>
      </c:pivotFmt>
      <c:pivotFmt>
        <c:idx val="3"/>
        <c:dLbl>
          <c:idx val="0"/>
          <c:layout>
            <c:manualLayout>
              <c:x val="3.7274496937882762E-2"/>
              <c:y val="1.1574074074074073E-3"/>
            </c:manualLayout>
          </c:layout>
          <c:tx>
            <c:rich>
              <a:bodyPr/>
              <a:lstStyle/>
              <a:p>
                <a:r>
                  <a:rPr lang="en-US"/>
                  <a:t>7%</a:t>
                </a:r>
                <a:endParaRPr lang="hr-HR"/>
              </a:p>
              <a:p>
                <a:r>
                  <a:rPr lang="hr-HR"/>
                  <a:t>7</a:t>
                </a:r>
              </a:p>
              <a:p>
                <a:r>
                  <a:rPr lang="hr-HR"/>
                  <a:t>Nakon poroda</a:t>
                </a:r>
                <a:endParaRPr lang="en-US"/>
              </a:p>
            </c:rich>
          </c:tx>
          <c:showPercent val="1"/>
        </c:dLbl>
      </c:pivotFmt>
      <c:pivotFmt>
        <c:idx val="4"/>
        <c:dLbl>
          <c:idx val="0"/>
          <c:tx>
            <c:rich>
              <a:bodyPr/>
              <a:lstStyle/>
              <a:p>
                <a:r>
                  <a:rPr lang="en-US"/>
                  <a:t>1%</a:t>
                </a:r>
                <a:endParaRPr lang="hr-HR"/>
              </a:p>
              <a:p>
                <a:r>
                  <a:rPr lang="hr-HR"/>
                  <a:t>1</a:t>
                </a:r>
              </a:p>
              <a:p>
                <a:r>
                  <a:rPr lang="hr-HR"/>
                  <a:t>Bez odg.</a:t>
                </a:r>
                <a:endParaRPr lang="en-US"/>
              </a:p>
            </c:rich>
          </c:tx>
          <c:showPercent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6"/>
        <c:dLbl>
          <c:idx val="0"/>
          <c:layout>
            <c:manualLayout>
              <c:x val="-0.31036198600175141"/>
              <c:y val="-0.23465733449985421"/>
            </c:manualLayout>
          </c:layout>
          <c:tx>
            <c:rich>
              <a:bodyPr/>
              <a:lstStyle/>
              <a:p>
                <a:r>
                  <a:rPr lang="en-US"/>
                  <a:t>72%</a:t>
                </a:r>
                <a:endParaRPr lang="hr-HR"/>
              </a:p>
              <a:p>
                <a:r>
                  <a:rPr lang="hr-HR"/>
                  <a:t>74</a:t>
                </a:r>
              </a:p>
              <a:p>
                <a:r>
                  <a:rPr lang="hr-HR"/>
                  <a:t>Prije trudnoće</a:t>
                </a:r>
                <a:endParaRPr lang="en-US"/>
              </a:p>
            </c:rich>
          </c:tx>
          <c:showPercent val="1"/>
        </c:dLbl>
      </c:pivotFmt>
      <c:pivotFmt>
        <c:idx val="7"/>
        <c:dLbl>
          <c:idx val="0"/>
          <c:tx>
            <c:rich>
              <a:bodyPr/>
              <a:lstStyle/>
              <a:p>
                <a:r>
                  <a:rPr lang="en-US"/>
                  <a:t>20%</a:t>
                </a:r>
                <a:endParaRPr lang="hr-HR"/>
              </a:p>
              <a:p>
                <a:r>
                  <a:rPr lang="hr-HR"/>
                  <a:t>20</a:t>
                </a:r>
              </a:p>
              <a:p>
                <a:r>
                  <a:rPr lang="hr-HR"/>
                  <a:t>Tijekom trudnoće</a:t>
                </a:r>
                <a:endParaRPr lang="en-US"/>
              </a:p>
            </c:rich>
          </c:tx>
          <c:showPercent val="1"/>
        </c:dLbl>
      </c:pivotFmt>
      <c:pivotFmt>
        <c:idx val="8"/>
        <c:dLbl>
          <c:idx val="0"/>
          <c:layout>
            <c:manualLayout>
              <c:x val="3.7274496937882762E-2"/>
              <c:y val="1.1574074074074073E-3"/>
            </c:manualLayout>
          </c:layout>
          <c:tx>
            <c:rich>
              <a:bodyPr/>
              <a:lstStyle/>
              <a:p>
                <a:r>
                  <a:rPr lang="en-US"/>
                  <a:t>7%</a:t>
                </a:r>
                <a:endParaRPr lang="hr-HR"/>
              </a:p>
              <a:p>
                <a:r>
                  <a:rPr lang="hr-HR"/>
                  <a:t>7</a:t>
                </a:r>
              </a:p>
              <a:p>
                <a:r>
                  <a:rPr lang="hr-HR"/>
                  <a:t>Nakon poroda</a:t>
                </a:r>
                <a:endParaRPr lang="en-US"/>
              </a:p>
            </c:rich>
          </c:tx>
          <c:showPercent val="1"/>
        </c:dLbl>
      </c:pivotFmt>
      <c:pivotFmt>
        <c:idx val="9"/>
        <c:dLbl>
          <c:idx val="0"/>
          <c:tx>
            <c:rich>
              <a:bodyPr/>
              <a:lstStyle/>
              <a:p>
                <a:r>
                  <a:rPr lang="en-US"/>
                  <a:t>1%</a:t>
                </a:r>
                <a:endParaRPr lang="hr-HR"/>
              </a:p>
              <a:p>
                <a:r>
                  <a:rPr lang="hr-HR"/>
                  <a:t>1</a:t>
                </a:r>
              </a:p>
              <a:p>
                <a:r>
                  <a:rPr lang="hr-HR"/>
                  <a:t>Bez odg.</a:t>
                </a:r>
                <a:endParaRPr lang="en-US"/>
              </a:p>
            </c:rich>
          </c:tx>
          <c:showPercent val="1"/>
        </c:dLbl>
      </c:pivotFmt>
    </c:pivotFmts>
    <c:view3D>
      <c:rotX val="30"/>
      <c:perspective val="30"/>
    </c:view3D>
    <c:plotArea>
      <c:layout>
        <c:manualLayout>
          <c:layoutTarget val="inner"/>
          <c:xMode val="edge"/>
          <c:yMode val="edge"/>
          <c:x val="8.4722222222222351E-2"/>
          <c:y val="0.22453703703703723"/>
          <c:w val="0.81388888888889122"/>
          <c:h val="0.77314814814815114"/>
        </c:manualLayout>
      </c:layout>
      <c:pie3DChart>
        <c:varyColors val="1"/>
        <c:ser>
          <c:idx val="0"/>
          <c:order val="0"/>
          <c:tx>
            <c:strRef>
              <c:f>List9!$B$3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31036198600175141"/>
                  <c:y val="-0.2346573344998542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72%</a:t>
                    </a:r>
                    <a:endParaRPr lang="hr-HR" sz="12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hr-HR" sz="1200" b="1" dirty="0">
                        <a:latin typeface="Arial" pitchFamily="34" charset="0"/>
                        <a:cs typeface="Arial" pitchFamily="34" charset="0"/>
                      </a:rPr>
                      <a:t>74</a:t>
                    </a:r>
                  </a:p>
                  <a:p>
                    <a:r>
                      <a:rPr lang="hr-HR" sz="1200" b="1" dirty="0">
                        <a:latin typeface="Arial" pitchFamily="34" charset="0"/>
                        <a:cs typeface="Arial" pitchFamily="34" charset="0"/>
                      </a:rPr>
                      <a:t>Prije trudnoće</a:t>
                    </a: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0.122111220472441"/>
                  <c:y val="5.183544765237678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200" b="1" dirty="0"/>
                      <a:t>0%</a:t>
                    </a:r>
                    <a:endParaRPr lang="hr-HR" sz="1200" b="1" dirty="0"/>
                  </a:p>
                  <a:p>
                    <a:r>
                      <a:rPr lang="hr-HR" sz="1200" b="1" dirty="0"/>
                      <a:t>20</a:t>
                    </a:r>
                  </a:p>
                  <a:p>
                    <a:r>
                      <a:rPr lang="hr-HR" sz="1200" b="1" dirty="0"/>
                      <a:t>Tijekom trudnoće</a:t>
                    </a:r>
                    <a:endParaRPr lang="en-US" sz="1200" b="1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3.7274496937882762E-2"/>
                  <c:y val="1.157407407407407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z="1200" b="1" dirty="0"/>
                      <a:t>%</a:t>
                    </a:r>
                    <a:endParaRPr lang="hr-HR" sz="1200" b="1" dirty="0"/>
                  </a:p>
                  <a:p>
                    <a:r>
                      <a:rPr lang="hr-HR" sz="1200" b="1" dirty="0"/>
                      <a:t>7</a:t>
                    </a:r>
                  </a:p>
                  <a:p>
                    <a:r>
                      <a:rPr lang="hr-HR" sz="1200" b="1" dirty="0"/>
                      <a:t>Nakon poroda</a:t>
                    </a:r>
                    <a:endParaRPr lang="en-US" sz="1200" b="1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0590332458442695E-2"/>
                  <c:y val="1.157407407407407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1200" b="1" dirty="0"/>
                      <a:t>%</a:t>
                    </a:r>
                    <a:endParaRPr lang="hr-HR" sz="1200" b="1" dirty="0"/>
                  </a:p>
                  <a:p>
                    <a:r>
                      <a:rPr lang="hr-HR" sz="1200" b="1" dirty="0"/>
                      <a:t>1</a:t>
                    </a:r>
                  </a:p>
                  <a:p>
                    <a:r>
                      <a:rPr lang="hr-HR" sz="1200" b="1" dirty="0"/>
                      <a:t>Bez </a:t>
                    </a:r>
                    <a:r>
                      <a:rPr lang="hr-HR" sz="1200" b="1" dirty="0" err="1" smtClean="0"/>
                      <a:t>odg</a:t>
                    </a:r>
                    <a:r>
                      <a:rPr lang="hr-HR" sz="1200" b="1" dirty="0" smtClean="0"/>
                      <a:t>.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List9!$A$4:$A$8</c:f>
              <c:strCache>
                <c:ptCount val="4"/>
                <c:pt idx="0">
                  <c:v>Prije trudnoće</c:v>
                </c:pt>
                <c:pt idx="1">
                  <c:v>Tijekom trudnoće</c:v>
                </c:pt>
                <c:pt idx="2">
                  <c:v>Nakon poroda</c:v>
                </c:pt>
                <c:pt idx="3">
                  <c:v>Bez odgovora</c:v>
                </c:pt>
              </c:strCache>
            </c:strRef>
          </c:cat>
          <c:val>
            <c:numRef>
              <c:f>List9!$B$4:$B$8</c:f>
              <c:numCache>
                <c:formatCode>General</c:formatCode>
                <c:ptCount val="4"/>
                <c:pt idx="0">
                  <c:v>74</c:v>
                </c:pt>
                <c:pt idx="1">
                  <c:v>20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4"/>
  <c:pivotSource>
    <c:name>[Excel_2_upitnik.xlsx]List10!Zaokretna tablica4</c:name>
    <c:fmtId val="2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List10!$B$3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do 6. </a:t>
                    </a:r>
                    <a:r>
                      <a:rPr lang="en-US" b="1" dirty="0" err="1"/>
                      <a:t>mj</a:t>
                    </a:r>
                    <a:r>
                      <a:rPr lang="en-US" b="1" dirty="0"/>
                      <a:t>.
</a:t>
                    </a:r>
                    <a:r>
                      <a:rPr lang="en-US" sz="1400" b="1" dirty="0"/>
                      <a:t>37%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err="1"/>
                      <a:t>preko</a:t>
                    </a:r>
                    <a:r>
                      <a:rPr lang="en-US" b="1" dirty="0"/>
                      <a:t> 6. </a:t>
                    </a:r>
                    <a:r>
                      <a:rPr lang="en-US" b="1" dirty="0" err="1"/>
                      <a:t>mj</a:t>
                    </a:r>
                    <a:r>
                      <a:rPr lang="en-US" b="1" dirty="0"/>
                      <a:t>.
</a:t>
                    </a:r>
                    <a:r>
                      <a:rPr lang="en-US" sz="1400" b="1" dirty="0"/>
                      <a:t>42%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err="1"/>
                      <a:t>neodlučna</a:t>
                    </a:r>
                    <a:r>
                      <a:rPr lang="en-US" b="1" dirty="0"/>
                      <a:t>
</a:t>
                    </a:r>
                    <a:r>
                      <a:rPr lang="en-US" sz="1400" b="1" dirty="0"/>
                      <a:t>21%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List10!$A$4:$A$7</c:f>
              <c:strCache>
                <c:ptCount val="3"/>
                <c:pt idx="0">
                  <c:v>do 6. mj.</c:v>
                </c:pt>
                <c:pt idx="1">
                  <c:v>preko 6. mj.</c:v>
                </c:pt>
                <c:pt idx="2">
                  <c:v>neodlučna</c:v>
                </c:pt>
              </c:strCache>
            </c:strRef>
          </c:cat>
          <c:val>
            <c:numRef>
              <c:f>List10!$B$4:$B$7</c:f>
              <c:numCache>
                <c:formatCode>General</c:formatCode>
                <c:ptCount val="3"/>
                <c:pt idx="0">
                  <c:v>38</c:v>
                </c:pt>
                <c:pt idx="1">
                  <c:v>43</c:v>
                </c:pt>
                <c:pt idx="2">
                  <c:v>21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pivotSource>
    <c:name>[Upitnik o dojenju_diplomski rad.xlsx]Tbl. 29 Podrška supruga!Zaokretna tablica6</c:name>
    <c:fmtId val="2"/>
  </c:pivotSource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hr-HR" sz="1200" dirty="0">
                <a:latin typeface="Arial" pitchFamily="34" charset="0"/>
                <a:cs typeface="Arial" pitchFamily="34" charset="0"/>
              </a:rPr>
              <a:t>Procjena podrške upućene</a:t>
            </a:r>
            <a:r>
              <a:rPr lang="hr-HR" sz="1200" baseline="0" dirty="0">
                <a:latin typeface="Arial" pitchFamily="34" charset="0"/>
                <a:cs typeface="Arial" pitchFamily="34" charset="0"/>
              </a:rPr>
              <a:t> od supruga</a:t>
            </a:r>
            <a:endParaRPr lang="hr-HR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ivotFmts>
      <c:pivotFmt>
        <c:idx val="0"/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</c:pivotFmts>
    <c:view3D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61802384076990369"/>
          <c:w val="0.8138888888888911"/>
          <c:h val="0.3021901428988043"/>
        </c:manualLayout>
      </c:layout>
      <c:pie3DChart>
        <c:varyColors val="1"/>
        <c:ser>
          <c:idx val="0"/>
          <c:order val="0"/>
          <c:tx>
            <c:strRef>
              <c:f>'Tbl. 29 Podrška supruga'!$B$3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4.7270122484689342E-2"/>
                  <c:y val="-7.693569553805777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2%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14%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3.5646872265966766E-2"/>
                  <c:y val="-1.226961213181685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22%</a:t>
                    </a: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61%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'Tbl. 29 Podrška supruga'!$A$4:$A$9</c:f>
              <c:strCache>
                <c:ptCount val="5"/>
                <c:pt idx="0">
                  <c:v>Uopće me ne podržava</c:v>
                </c:pt>
                <c:pt idx="1">
                  <c:v>Ne podržava me</c:v>
                </c:pt>
                <c:pt idx="2">
                  <c:v>Niti me podržava, niti me ne podržava</c:v>
                </c:pt>
                <c:pt idx="3">
                  <c:v>Podržava me</c:v>
                </c:pt>
                <c:pt idx="4">
                  <c:v>Snažno me podržava</c:v>
                </c:pt>
              </c:strCache>
            </c:strRef>
          </c:cat>
          <c:val>
            <c:numRef>
              <c:f>'Tbl. 29 Podrška supruga'!$B$4:$B$9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14</c:v>
                </c:pt>
                <c:pt idx="3">
                  <c:v>23</c:v>
                </c:pt>
                <c:pt idx="4">
                  <c:v>62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[Upitnik o dojenju_diplomski rad.xlsx]Tbl. 32 Podrš. patronaž. sest.!Zaokretna tablica10</c:name>
    <c:fmtId val="5"/>
  </c:pivotSource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hr-HR" sz="1200" dirty="0">
                <a:latin typeface="Arial" pitchFamily="34" charset="0"/>
                <a:cs typeface="Arial" pitchFamily="34" charset="0"/>
              </a:rPr>
              <a:t>Podrška patronažne sestre</a:t>
            </a:r>
          </a:p>
        </c:rich>
      </c:tx>
      <c:layout>
        <c:manualLayout>
          <c:xMode val="edge"/>
          <c:yMode val="edge"/>
          <c:x val="0.5174930008748907"/>
          <c:y val="3.7037037037037049E-2"/>
        </c:manualLayout>
      </c:layout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  <c:separator>
</c:separator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  <c:separator>
</c:separator>
        </c:dLbl>
      </c:pivotFmt>
    </c:pivotFmts>
    <c:plotArea>
      <c:layout>
        <c:manualLayout>
          <c:layoutTarget val="inner"/>
          <c:xMode val="edge"/>
          <c:yMode val="edge"/>
          <c:x val="0.23966294838145241"/>
          <c:y val="0.23438939924176144"/>
          <c:w val="0.38837160979877727"/>
          <c:h val="0.64728601633129434"/>
        </c:manualLayout>
      </c:layout>
      <c:pieChart>
        <c:varyColors val="1"/>
        <c:ser>
          <c:idx val="0"/>
          <c:order val="0"/>
          <c:tx>
            <c:strRef>
              <c:f>'Tbl. 32 Podrš. patronaž. sest.'!$B$3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9
9%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14
14%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7.8937664041994787E-2"/>
                  <c:y val="-0.211786964129483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79
77%</a:t>
                    </a:r>
                  </a:p>
                </c:rich>
              </c:tx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sr-Latn-CS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'Tbl. 32 Podrš. patronaž. sest.'!$A$4:$A$7</c:f>
              <c:strCache>
                <c:ptCount val="3"/>
                <c:pt idx="0">
                  <c:v>Niti me podržava, niti me ne podržava</c:v>
                </c:pt>
                <c:pt idx="1">
                  <c:v>Podržava me</c:v>
                </c:pt>
                <c:pt idx="2">
                  <c:v>Snažno me podržava</c:v>
                </c:pt>
              </c:strCache>
            </c:strRef>
          </c:cat>
          <c:val>
            <c:numRef>
              <c:f>'Tbl. 32 Podrš. patronaž. sest.'!$B$4:$B$7</c:f>
              <c:numCache>
                <c:formatCode>General</c:formatCode>
                <c:ptCount val="3"/>
                <c:pt idx="0">
                  <c:v>9</c:v>
                </c:pt>
                <c:pt idx="1">
                  <c:v>14</c:v>
                </c:pt>
                <c:pt idx="2">
                  <c:v>79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0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pivotSource>
    <c:name>[Upitnik o dojenju_diplomski rad.xlsx]Tbl. 33 Podršk. liječnika!Zaokretna tablica11</c:name>
    <c:fmtId val="2"/>
  </c:pivotSource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hr-HR" sz="1200" dirty="0">
                <a:latin typeface="Arial" pitchFamily="34" charset="0"/>
                <a:cs typeface="Arial" pitchFamily="34" charset="0"/>
              </a:rPr>
              <a:t>Podrška</a:t>
            </a:r>
            <a:r>
              <a:rPr lang="hr-HR" sz="1200" baseline="0" dirty="0">
                <a:latin typeface="Arial" pitchFamily="34" charset="0"/>
                <a:cs typeface="Arial" pitchFamily="34" charset="0"/>
              </a:rPr>
              <a:t> pedijatra/liječnika obiteljske medicine</a:t>
            </a:r>
            <a:endParaRPr lang="hr-HR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1.1840332458442694E-2"/>
          <c:y val="3.7037037037037049E-2"/>
        </c:manualLayout>
      </c:layout>
    </c:title>
    <c:pivotFmts>
      <c:pivotFmt>
        <c:idx val="0"/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</c:pivotFmts>
    <c:view3D>
      <c:rotX val="75"/>
      <c:perspective val="30"/>
    </c:view3D>
    <c:plotArea>
      <c:layout>
        <c:manualLayout>
          <c:layoutTarget val="inner"/>
          <c:xMode val="edge"/>
          <c:yMode val="edge"/>
          <c:x val="0.17083333333333348"/>
          <c:y val="0.30499854184893582"/>
          <c:w val="0.8138888888888911"/>
          <c:h val="0.6807669874599005"/>
        </c:manualLayout>
      </c:layout>
      <c:pie3DChart>
        <c:varyColors val="1"/>
        <c:ser>
          <c:idx val="0"/>
          <c:order val="0"/>
          <c:tx>
            <c:strRef>
              <c:f>'Tbl. 33 Podršk. liječnika'!$B$3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23226268591426077"/>
                  <c:y val="0.11387321376494605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Uopće me ne podržava</a:t>
                    </a:r>
                    <a:r>
                      <a:rPr lang="en-US" sz="1200" dirty="0"/>
                      <a:t>
</a:t>
                    </a:r>
                    <a:r>
                      <a:rPr lang="en-US" sz="1400" b="1" dirty="0"/>
                      <a:t>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r-HR" sz="1200" dirty="0" smtClean="0"/>
                      <a:t>Ne podržava me</a:t>
                    </a:r>
                    <a:r>
                      <a:rPr lang="en-US" sz="1200" dirty="0"/>
                      <a:t>
</a:t>
                    </a:r>
                    <a:r>
                      <a:rPr lang="en-US" sz="1400" b="1" dirty="0"/>
                      <a:t>1%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r-HR" sz="1200" dirty="0" smtClean="0"/>
                      <a:t>Niti me podržava, niti me ne podržava</a:t>
                    </a:r>
                    <a:r>
                      <a:rPr lang="en-US" sz="1200" dirty="0"/>
                      <a:t>
</a:t>
                    </a:r>
                    <a:r>
                      <a:rPr lang="en-US" sz="1400" b="1" dirty="0"/>
                      <a:t>22%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r-HR" sz="1200" b="0" dirty="0" smtClean="0"/>
                      <a:t>Podržava me</a:t>
                    </a:r>
                    <a:r>
                      <a:rPr lang="en-US" sz="1200" b="0" dirty="0"/>
                      <a:t>
</a:t>
                    </a:r>
                    <a:r>
                      <a:rPr lang="en-US" sz="1400" b="1" dirty="0"/>
                      <a:t>19%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hr-HR" dirty="0" smtClean="0"/>
                      <a:t>Snažno</a:t>
                    </a:r>
                    <a:r>
                      <a:rPr lang="hr-HR" baseline="0" dirty="0" smtClean="0"/>
                      <a:t> me podržava</a:t>
                    </a:r>
                    <a:r>
                      <a:rPr lang="en-US" dirty="0"/>
                      <a:t>
</a:t>
                    </a:r>
                    <a:r>
                      <a:rPr lang="en-US" sz="1400" b="1" dirty="0"/>
                      <a:t>57%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'Tbl. 33 Podršk. liječnika'!$A$4:$A$9</c:f>
              <c:strCache>
                <c:ptCount val="5"/>
                <c:pt idx="0">
                  <c:v>Uopće me ne podržava</c:v>
                </c:pt>
                <c:pt idx="1">
                  <c:v>Ne podržava me</c:v>
                </c:pt>
                <c:pt idx="2">
                  <c:v>Niti me podržava, niti me ne podržava</c:v>
                </c:pt>
                <c:pt idx="3">
                  <c:v>Podržava me</c:v>
                </c:pt>
                <c:pt idx="4">
                  <c:v>Snažno me podržava</c:v>
                </c:pt>
              </c:strCache>
            </c:strRef>
          </c:cat>
          <c:val>
            <c:numRef>
              <c:f>'Tbl. 33 Podršk. liječnika'!$B$4:$B$9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23</c:v>
                </c:pt>
                <c:pt idx="3">
                  <c:v>19</c:v>
                </c:pt>
                <c:pt idx="4">
                  <c:v>58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[Excel_2_upitnik.xlsx]List11!Zaokretna tablica5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Dužina trajanja isključivog dojenja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dLbl>
          <c:idx val="0"/>
          <c:layout>
            <c:manualLayout>
              <c:x val="-0.19943635170603763"/>
              <c:y val="-0.15180628463108836"/>
            </c:manualLayout>
          </c:layout>
          <c:showPercent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3"/>
        <c:dLbl>
          <c:idx val="0"/>
          <c:layout>
            <c:manualLayout>
              <c:x val="-0.19943635170603763"/>
              <c:y val="-0.15180628463108836"/>
            </c:manualLayout>
          </c:layout>
          <c:showPercent val="1"/>
        </c:dLbl>
      </c:pivotFmt>
    </c:pivotFmts>
    <c:view3D>
      <c:rotX val="30"/>
      <c:perspective val="30"/>
    </c:view3D>
    <c:plotArea>
      <c:layout>
        <c:manualLayout>
          <c:layoutTarget val="inner"/>
          <c:xMode val="edge"/>
          <c:yMode val="edge"/>
          <c:x val="0.10716096567474517"/>
          <c:y val="0.25962414420419672"/>
          <c:w val="0.81388888888889088"/>
          <c:h val="0.67147054534850081"/>
        </c:manualLayout>
      </c:layout>
      <c:pie3DChart>
        <c:varyColors val="1"/>
        <c:ser>
          <c:idx val="0"/>
          <c:order val="0"/>
          <c:tx>
            <c:strRef>
              <c:f>List11!$B$3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z="1400" b="1" dirty="0" smtClean="0"/>
                      <a:t>Do 1. </a:t>
                    </a:r>
                    <a:r>
                      <a:rPr lang="hr-HR" sz="1400" b="1" dirty="0" err="1" smtClean="0"/>
                      <a:t>mj</a:t>
                    </a:r>
                    <a:r>
                      <a:rPr lang="hr-HR" sz="1400" b="1" dirty="0" smtClean="0"/>
                      <a:t>. starosti djeteta</a:t>
                    </a:r>
                    <a:r>
                      <a:rPr lang="en-US" sz="1400" b="1" dirty="0"/>
                      <a:t>
66%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9249354768153981"/>
                  <c:y val="3.9612860892388448E-2"/>
                </c:manualLayout>
              </c:layout>
              <c:tx>
                <c:rich>
                  <a:bodyPr/>
                  <a:lstStyle/>
                  <a:p>
                    <a:r>
                      <a:rPr lang="pl-PL" sz="1400" b="1" dirty="0"/>
                      <a:t>od 1. mj. do 3. mj.
21%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5451115485564376"/>
                  <c:y val="0.17871245261009142"/>
                </c:manualLayout>
              </c:layout>
              <c:tx>
                <c:rich>
                  <a:bodyPr/>
                  <a:lstStyle/>
                  <a:p>
                    <a:r>
                      <a:rPr lang="pl-PL" sz="1400" b="1" dirty="0"/>
                      <a:t>od 3. mj. do 6. mj.
13%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List11!$A$4:$A$7</c:f>
              <c:strCache>
                <c:ptCount val="3"/>
                <c:pt idx="0">
                  <c:v>do 1. mj. starosti djeteta</c:v>
                </c:pt>
                <c:pt idx="1">
                  <c:v>od 1. mj. do 3. mj.</c:v>
                </c:pt>
                <c:pt idx="2">
                  <c:v>od 3. mj. do 6. mj.</c:v>
                </c:pt>
              </c:strCache>
            </c:strRef>
          </c:cat>
          <c:val>
            <c:numRef>
              <c:f>List11!$B$4:$B$7</c:f>
              <c:numCache>
                <c:formatCode>General</c:formatCode>
                <c:ptCount val="3"/>
                <c:pt idx="0">
                  <c:v>67</c:v>
                </c:pt>
                <c:pt idx="1">
                  <c:v>22</c:v>
                </c:pt>
                <c:pt idx="2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4"/>
  <c:pivotSource>
    <c:name>[Excel_2_upitnik.xlsx]List6!Zaokretna tablica7</c:name>
    <c:fmtId val="2"/>
  </c:pivotSource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Učestalost odustajanja od dojenja</a:t>
            </a:r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</c:pivotFmts>
    <c:view3D>
      <c:rAngAx val="1"/>
    </c:view3D>
    <c:plotArea>
      <c:layout>
        <c:manualLayout>
          <c:layoutTarget val="inner"/>
          <c:xMode val="edge"/>
          <c:yMode val="edge"/>
          <c:x val="9.3055555555556085E-2"/>
          <c:y val="0.28953266258384497"/>
          <c:w val="0.8138888888888911"/>
          <c:h val="0.64767096821230674"/>
        </c:manualLayout>
      </c:layout>
      <c:pie3DChart>
        <c:varyColors val="1"/>
        <c:ser>
          <c:idx val="0"/>
          <c:order val="0"/>
          <c:tx>
            <c:strRef>
              <c:f>List6!$B$3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27738886154855663"/>
                  <c:y val="-0.31549108992954844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/>
                      <a:t>do 3. mj. starosti djeteta</a:t>
                    </a:r>
                    <a:r>
                      <a:rPr lang="en-US" sz="1400" b="1" dirty="0"/>
                      <a:t>
77%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8.9269247594050763E-2"/>
                  <c:y val="-4.175087489063883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pl-PL" sz="1200" b="1" dirty="0">
                        <a:latin typeface="Arial" pitchFamily="34" charset="0"/>
                        <a:cs typeface="Arial" pitchFamily="34" charset="0"/>
                      </a:rPr>
                      <a:t>od 3. do 6. mj. starosti djeteta
</a:t>
                    </a:r>
                    <a:r>
                      <a:rPr lang="pl-PL" sz="1400" b="1" dirty="0">
                        <a:latin typeface="Arial" pitchFamily="34" charset="0"/>
                        <a:cs typeface="Arial" pitchFamily="34" charset="0"/>
                      </a:rPr>
                      <a:t>14%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9.9015953083989541E-2"/>
                  <c:y val="-3.9208108854814211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pl-PL" sz="1200" b="1" dirty="0"/>
                      <a:t>od 6. mj. do 1. god.
</a:t>
                    </a:r>
                    <a:r>
                      <a:rPr lang="pl-PL" sz="1400" b="1" dirty="0"/>
                      <a:t>9%</a:t>
                    </a:r>
                  </a:p>
                </c:rich>
              </c:tx>
              <c:spPr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List6!$A$4:$A$7</c:f>
              <c:strCache>
                <c:ptCount val="3"/>
                <c:pt idx="0">
                  <c:v>do 3. mj. starosti djeteta</c:v>
                </c:pt>
                <c:pt idx="1">
                  <c:v>od 3. do 6. mj. starosti djeteta</c:v>
                </c:pt>
                <c:pt idx="2">
                  <c:v>od 6. mj. do 1. god.</c:v>
                </c:pt>
              </c:strCache>
            </c:strRef>
          </c:cat>
          <c:val>
            <c:numRef>
              <c:f>List6!$B$4:$B$7</c:f>
              <c:numCache>
                <c:formatCode>General</c:formatCode>
                <c:ptCount val="3"/>
                <c:pt idx="0">
                  <c:v>79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4"/>
  <c:pivotSource>
    <c:name>[Excel_2_upitnik.xlsx]List7!Zaokretna tablica8</c:name>
    <c:fmtId val="19"/>
  </c:pivotSource>
  <c:chart>
    <c:title>
      <c:tx>
        <c:rich>
          <a:bodyPr/>
          <a:lstStyle/>
          <a:p>
            <a:pPr>
              <a:defRPr/>
            </a:pPr>
            <a:r>
              <a:rPr lang="hr-HR" sz="2400" dirty="0"/>
              <a:t>Razlozi prestanaka dojenja</a:t>
            </a:r>
            <a:endParaRPr lang="en-US" sz="2400" dirty="0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List7!$B$3</c:f>
              <c:strCache>
                <c:ptCount val="1"/>
                <c:pt idx="0">
                  <c:v>Ukupni zbroj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5120073131884702E-2"/>
                  <c:y val="5.1486005425792361E-2"/>
                </c:manualLayout>
              </c:layout>
              <c:tx>
                <c:rich>
                  <a:bodyPr/>
                  <a:lstStyle/>
                  <a:p>
                    <a:r>
                      <a:rPr lang="hr-HR" b="1" dirty="0" smtClean="0"/>
                      <a:t>28%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1977477174327567E-2"/>
                  <c:y val="-0.25686548005028781"/>
                </c:manualLayout>
              </c:layout>
              <c:tx>
                <c:rich>
                  <a:bodyPr/>
                  <a:lstStyle/>
                  <a:p>
                    <a:r>
                      <a:rPr lang="hr-HR" b="1" dirty="0" smtClean="0"/>
                      <a:t>38%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 lvl="1" algn="ctr" rtl="0"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r-HR" b="1" dirty="0" smtClean="0"/>
                      <a:t>15%</a:t>
                    </a:r>
                    <a:endParaRPr lang="en-US" b="1" dirty="0"/>
                  </a:p>
                </c:rich>
              </c:tx>
              <c:spPr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r-HR" b="1" dirty="0" smtClean="0"/>
                      <a:t>19%</a:t>
                    </a:r>
                    <a:endParaRPr lang="en-US" b="1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List7!$A$4:$A$8</c:f>
              <c:strCache>
                <c:ptCount val="4"/>
                <c:pt idx="0">
                  <c:v>Problemi sa bradavicama i dojkama</c:v>
                </c:pt>
                <c:pt idx="1">
                  <c:v>Mišljeljenje da majčino mlijeko nije dovoljno dobro</c:v>
                </c:pt>
                <c:pt idx="2">
                  <c:v>Razlozi vezani uz majčino stanje nakon poroda</c:v>
                </c:pt>
                <c:pt idx="3">
                  <c:v>Ne zna definirati razlog</c:v>
                </c:pt>
              </c:strCache>
            </c:strRef>
          </c:cat>
          <c:val>
            <c:numRef>
              <c:f>List7!$B$4:$B$8</c:f>
              <c:numCache>
                <c:formatCode>General</c:formatCode>
                <c:ptCount val="4"/>
                <c:pt idx="0">
                  <c:v>47</c:v>
                </c:pt>
                <c:pt idx="1">
                  <c:v>63</c:v>
                </c:pt>
                <c:pt idx="2">
                  <c:v>26</c:v>
                </c:pt>
                <c:pt idx="3">
                  <c:v>32</c:v>
                </c:pt>
              </c:numCache>
            </c:numRef>
          </c:val>
        </c:ser>
        <c:dLbls>
          <c:showPercent val="1"/>
        </c:dLbls>
      </c:pie3DChart>
      <c:spPr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</c:legendEntry>
      <c:legendEntry>
        <c:idx val="2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</c:legendEntry>
      <c:legendEntry>
        <c:idx val="3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</c:legendEntry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pivotSource>
    <c:name>[Upitnik o dojenju_diplomski rad.xlsx]Tbl. 2 Stupanj obrazovanja!Zaokretna tablica2</c:name>
    <c:fmtId val="8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  <c:pivotFmt>
        <c:idx val="1"/>
        <c:dLbl>
          <c:idx val="0"/>
          <c:layout>
            <c:manualLayout>
              <c:x val="-0.26568328958880238"/>
              <c:y val="-0.17834536307961504"/>
            </c:manualLayout>
          </c:layout>
          <c:showCatName val="1"/>
          <c:showPercent val="1"/>
        </c:dLbl>
      </c:pivotFmt>
      <c:pivotFmt>
        <c:idx val="2"/>
        <c:dLbl>
          <c:idx val="0"/>
          <c:layout>
            <c:manualLayout>
              <c:x val="0.12382841207349082"/>
              <c:y val="3.6860600758238556E-2"/>
            </c:manualLayout>
          </c:layout>
          <c:showCatName val="1"/>
          <c:showPercent val="1"/>
        </c:dLbl>
      </c:pivotFmt>
      <c:pivotFmt>
        <c:idx val="3"/>
      </c:pivotFmt>
      <c:pivotFmt>
        <c:idx val="4"/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  <c:pivotFmt>
        <c:idx val="6"/>
        <c:dLbl>
          <c:idx val="0"/>
          <c:layout>
            <c:manualLayout>
              <c:x val="0.12382841207349082"/>
              <c:y val="3.6860600758238556E-2"/>
            </c:manualLayout>
          </c:layout>
          <c:showCatName val="1"/>
          <c:showPercent val="1"/>
        </c:dLbl>
      </c:pivotFmt>
      <c:pivotFmt>
        <c:idx val="7"/>
        <c:dLbl>
          <c:idx val="0"/>
          <c:layout>
            <c:manualLayout>
              <c:x val="-0.26568328958880238"/>
              <c:y val="-0.17834536307961504"/>
            </c:manualLayout>
          </c:layout>
          <c:showCatName val="1"/>
          <c:showPercent val="1"/>
        </c:dLbl>
      </c:pivotFmt>
    </c:pivotFmts>
    <c:view3D>
      <c:rotX val="30"/>
      <c:perspective val="30"/>
    </c:view3D>
    <c:plotArea>
      <c:layout>
        <c:manualLayout>
          <c:layoutTarget val="inner"/>
          <c:xMode val="edge"/>
          <c:yMode val="edge"/>
          <c:x val="0.11805555555555558"/>
          <c:y val="0.21990740740740755"/>
          <c:w val="0.81388888888888911"/>
          <c:h val="0.77314814814814836"/>
        </c:manualLayout>
      </c:layout>
      <c:pie3DChart>
        <c:varyColors val="1"/>
        <c:ser>
          <c:idx val="0"/>
          <c:order val="0"/>
          <c:tx>
            <c:strRef>
              <c:f>'Tbl. 2 Stupanj obrazovanja'!$B$3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7.161854768153981E-3"/>
                  <c:y val="4.453193350831149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/>
                      <a:t>Osnovna škola</a:t>
                    </a:r>
                    <a:r>
                      <a:rPr lang="en-US" sz="1400" b="1" dirty="0" err="1"/>
                      <a:t>
4%</a:t>
                    </a:r>
                    <a:endParaRPr lang="en-US" sz="1400" b="1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30734995625546824"/>
                  <c:y val="-0.2385305482648002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/>
                      <a:t>Srednja škola</a:t>
                    </a:r>
                    <a:r>
                      <a:rPr lang="en-US" sz="1400" b="1" dirty="0" err="1"/>
                      <a:t>
63%</a:t>
                    </a:r>
                    <a:endParaRPr lang="en-US" sz="1400" b="1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0392202537182856"/>
                  <c:y val="-0.1278907844852727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/>
                      <a:t>Viša</a:t>
                    </a:r>
                    <a:r>
                      <a:rPr lang="en-US" sz="1200" b="1" dirty="0"/>
                      <a:t> </a:t>
                    </a:r>
                    <a:r>
                      <a:rPr lang="en-US" sz="1200" b="1" dirty="0" err="1"/>
                      <a:t>škola</a:t>
                    </a:r>
                    <a:r>
                      <a:rPr lang="en-US" sz="1400" b="1" dirty="0"/>
                      <a:t>
14%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7523359580052494"/>
                  <c:y val="0.1157407407407407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/>
                      <a:t>Fakultet</a:t>
                    </a:r>
                    <a:r>
                      <a:rPr lang="en-US" sz="1200" b="1" dirty="0"/>
                      <a:t> </a:t>
                    </a:r>
                    <a:r>
                      <a:rPr lang="en-US" sz="1200" b="1" dirty="0" err="1"/>
                      <a:t>i</a:t>
                    </a:r>
                    <a:r>
                      <a:rPr lang="en-US" sz="1200" b="1" dirty="0"/>
                      <a:t> </a:t>
                    </a:r>
                    <a:r>
                      <a:rPr lang="en-US" sz="1200" b="1" dirty="0" err="1"/>
                      <a:t>više</a:t>
                    </a:r>
                    <a:r>
                      <a:rPr lang="en-US" sz="1200" b="1" dirty="0"/>
                      <a:t>
</a:t>
                    </a:r>
                    <a:r>
                      <a:rPr lang="en-US" sz="1400" b="1" dirty="0"/>
                      <a:t>19%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'Tbl. 2 Stupanj obrazovanja'!$A$4:$A$8</c:f>
              <c:strCache>
                <c:ptCount val="4"/>
                <c:pt idx="0">
                  <c:v>Osnovna škola</c:v>
                </c:pt>
                <c:pt idx="1">
                  <c:v>Srednja škola</c:v>
                </c:pt>
                <c:pt idx="2">
                  <c:v>Viša škola</c:v>
                </c:pt>
                <c:pt idx="3">
                  <c:v>Fakultet i više</c:v>
                </c:pt>
              </c:strCache>
            </c:strRef>
          </c:cat>
          <c:val>
            <c:numRef>
              <c:f>'Tbl. 2 Stupanj obrazovanja'!$B$4:$B$8</c:f>
              <c:numCache>
                <c:formatCode>General</c:formatCode>
                <c:ptCount val="4"/>
                <c:pt idx="0">
                  <c:v>4</c:v>
                </c:pt>
                <c:pt idx="1">
                  <c:v>64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"/>
  <c:chart>
    <c:autoTitleDeleted val="1"/>
    <c:plotArea>
      <c:layout>
        <c:manualLayout>
          <c:layoutTarget val="inner"/>
          <c:xMode val="edge"/>
          <c:yMode val="edge"/>
          <c:x val="0.11783815066594942"/>
          <c:y val="9.7401757072032649E-2"/>
          <c:w val="0.8317115328532656"/>
          <c:h val="0.6905508122960056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cat>
            <c:strRef>
              <c:f>'[Grafikon u programu Microsoft Office Word]Sheet1'!$A$2:$A$20</c:f>
              <c:strCache>
                <c:ptCount val="12"/>
                <c:pt idx="4">
                  <c:v>niži prihodi</c:v>
                </c:pt>
                <c:pt idx="5">
                  <c:v>viši prihodi</c:v>
                </c:pt>
                <c:pt idx="7">
                  <c:v>pretežno fizički poslovi</c:v>
                </c:pt>
                <c:pt idx="8">
                  <c:v>adm.,intel.ili rukov.posl.</c:v>
                </c:pt>
                <c:pt idx="10">
                  <c:v>ima preth.iskus.u dojenju</c:v>
                </c:pt>
                <c:pt idx="11">
                  <c:v>nema preth.iskus.u dojenju</c:v>
                </c:pt>
              </c:strCache>
            </c:strRef>
          </c:cat>
          <c:val>
            <c:numRef>
              <c:f>'[Grafikon u programu Microsoft Office Word]Sheet1'!$B$2:$B$20</c:f>
              <c:numCache>
                <c:formatCode>General</c:formatCode>
                <c:ptCount val="19"/>
                <c:pt idx="4">
                  <c:v>12</c:v>
                </c:pt>
                <c:pt idx="5">
                  <c:v>7.4</c:v>
                </c:pt>
                <c:pt idx="7">
                  <c:v>12.3</c:v>
                </c:pt>
                <c:pt idx="8">
                  <c:v>7.9</c:v>
                </c:pt>
                <c:pt idx="10">
                  <c:v>12.1</c:v>
                </c:pt>
                <c:pt idx="11">
                  <c:v>7.6</c:v>
                </c:pt>
              </c:numCache>
            </c:numRef>
          </c:val>
        </c:ser>
        <c:gapWidth val="75"/>
        <c:overlap val="-25"/>
        <c:axId val="62432384"/>
        <c:axId val="62433920"/>
      </c:barChart>
      <c:catAx>
        <c:axId val="6243238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b="1" i="0" baseline="0"/>
            </a:pPr>
            <a:endParaRPr lang="sr-Latn-CS"/>
          </a:p>
        </c:txPr>
        <c:crossAx val="62433920"/>
        <c:crosses val="autoZero"/>
        <c:auto val="1"/>
        <c:lblAlgn val="ctr"/>
        <c:lblOffset val="100"/>
      </c:catAx>
      <c:valAx>
        <c:axId val="624339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2432384"/>
        <c:crosses val="autoZero"/>
        <c:crossBetween val="between"/>
        <c:majorUnit val="1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[Upitnik o dojenju_diplomski rad.xlsx]Tbl.5. Bračno stanje!Zaokretna tablica3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</c:pivotFmts>
    <c:plotArea>
      <c:layout/>
      <c:pieChart>
        <c:varyColors val="1"/>
        <c:ser>
          <c:idx val="0"/>
          <c:order val="0"/>
          <c:tx>
            <c:strRef>
              <c:f>'Tbl.5. Bračno stanje'!$B$3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14010137795275587"/>
                  <c:y val="-0.2485185185185185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89%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7.7286636045494336E-2"/>
                  <c:y val="0.169850174978127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11%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'Tbl.5. Bračno stanje'!$A$4:$A$7</c:f>
              <c:strCache>
                <c:ptCount val="3"/>
                <c:pt idx="0">
                  <c:v>Udana</c:v>
                </c:pt>
                <c:pt idx="1">
                  <c:v>Neudana</c:v>
                </c:pt>
                <c:pt idx="2">
                  <c:v>Razvedena/udovica</c:v>
                </c:pt>
              </c:strCache>
            </c:strRef>
          </c:cat>
          <c:val>
            <c:numRef>
              <c:f>'Tbl.5. Bračno stanje'!$B$4:$B$7</c:f>
              <c:numCache>
                <c:formatCode>General</c:formatCode>
                <c:ptCount val="3"/>
                <c:pt idx="0">
                  <c:v>91</c:v>
                </c:pt>
                <c:pt idx="1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2"/>
        <c:delete val="1"/>
      </c:legendEntry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pivotSource>
    <c:name>[Upitnik o dojenju_diplomski rad.xlsx]Tbl. 8. Mj. prihodi kućanstva!Zaokretna tablica6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  <c:separator>
</c:separator>
        </c:dLbl>
      </c:pivotFmt>
      <c:pivotFmt>
        <c:idx val="1"/>
        <c:dLbl>
          <c:idx val="0"/>
          <c:layout>
            <c:manualLayout>
              <c:x val="0.18807633420822495"/>
              <c:y val="3.7539370078740517E-2"/>
            </c:manualLayout>
          </c:layout>
          <c:showVal val="1"/>
          <c:showPercent val="1"/>
          <c:separator>
</c:separator>
        </c:dLbl>
      </c:pivotFmt>
      <c:pivotFmt>
        <c:idx val="2"/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Percent val="1"/>
          <c:separator>
</c:separator>
        </c:dLbl>
      </c:pivotFmt>
      <c:pivotFmt>
        <c:idx val="4"/>
        <c:dLbl>
          <c:idx val="0"/>
          <c:layout>
            <c:manualLayout>
              <c:x val="0.18807633420822495"/>
              <c:y val="3.7539370078740517E-2"/>
            </c:manualLayout>
          </c:layout>
          <c:showVal val="1"/>
          <c:showPercent val="1"/>
          <c:separator>
</c:separator>
        </c:dLbl>
      </c:pivotFmt>
    </c:pivotFmts>
    <c:view3D>
      <c:perspective val="30"/>
    </c:view3D>
    <c:plotArea>
      <c:layout>
        <c:manualLayout>
          <c:layoutTarget val="inner"/>
          <c:xMode val="edge"/>
          <c:yMode val="edge"/>
          <c:x val="9.1356080489938749E-2"/>
          <c:y val="0.22453703703703709"/>
          <c:w val="0.59565179352581221"/>
          <c:h val="0.77314814814815191"/>
        </c:manualLayout>
      </c:layout>
      <c:pie3DChart>
        <c:varyColors val="1"/>
        <c:ser>
          <c:idx val="0"/>
          <c:order val="0"/>
          <c:tx>
            <c:strRef>
              <c:f>'Tbl. 8. Mj. prihodi kućanstva'!$B$3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3
3%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19
19%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0.1901994750656168"/>
                  <c:y val="-0.1664607028288130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33
32%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3"/>
              <c:layout>
                <c:manualLayout>
                  <c:x val="0.18807633420822495"/>
                  <c:y val="3.753937007874051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47
46%</a:t>
                    </a:r>
                  </a:p>
                </c:rich>
              </c:tx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/>
                </a:pPr>
                <a:endParaRPr lang="sr-Latn-CS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'Tbl. 8. Mj. prihodi kućanstva'!$A$4:$A$8</c:f>
              <c:strCache>
                <c:ptCount val="4"/>
                <c:pt idx="0">
                  <c:v>1001 - 2000 kn</c:v>
                </c:pt>
                <c:pt idx="1">
                  <c:v>2001 - 4000 kn</c:v>
                </c:pt>
                <c:pt idx="2">
                  <c:v>4001 - 7000 kn</c:v>
                </c:pt>
                <c:pt idx="3">
                  <c:v>7000 kn i više</c:v>
                </c:pt>
              </c:strCache>
            </c:strRef>
          </c:cat>
          <c:val>
            <c:numRef>
              <c:f>'Tbl. 8. Mj. prihodi kućanstva'!$B$4:$B$8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33</c:v>
                </c:pt>
                <c:pt idx="3">
                  <c:v>47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447506561679814"/>
          <c:y val="0.17786235053951591"/>
          <c:w val="0.32163604549431335"/>
          <c:h val="0.477608632254303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[Upitnik o dojenju_diplomski rad.xlsx]Tbl. 4. Status zaposlenosti!Zaokretna tablica2</c:name>
    <c:fmtId val="26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</c:pivotFmts>
    <c:plotArea>
      <c:layout/>
      <c:pieChart>
        <c:varyColors val="1"/>
        <c:ser>
          <c:idx val="0"/>
          <c:order val="0"/>
          <c:tx>
            <c:strRef>
              <c:f>'Tbl. 4. Status zaposlenosti'!$B$3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14702952755905513"/>
                  <c:y val="-0.168810513269174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81%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9.6916885389326371E-2"/>
                  <c:y val="-4.536052785068537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11%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'Tbl. 4. Status zaposlenosti'!$A$4:$A$7</c:f>
              <c:strCache>
                <c:ptCount val="3"/>
                <c:pt idx="0">
                  <c:v>zaposlena puno radno vrijeme</c:v>
                </c:pt>
                <c:pt idx="1">
                  <c:v>povremeno zaposlena</c:v>
                </c:pt>
                <c:pt idx="2">
                  <c:v>nezaposlena</c:v>
                </c:pt>
              </c:strCache>
            </c:strRef>
          </c:cat>
          <c:val>
            <c:numRef>
              <c:f>'Tbl. 4. Status zaposlenosti'!$B$4:$B$7</c:f>
              <c:numCache>
                <c:formatCode>General</c:formatCode>
                <c:ptCount val="3"/>
                <c:pt idx="0">
                  <c:v>83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8.711395450568675E-2"/>
          <c:y val="8.3981481481481476E-2"/>
          <c:w val="0.8591054243219598"/>
          <c:h val="0.20871172353455814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[Excel_2_upitnik.xlsx]List7!Zaokretna tablica2</c:name>
    <c:fmtId val="2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CatName val="1"/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List7!$B$3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10010356517935258"/>
                  <c:y val="-0.30986111111111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96%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4%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List7!$A$4:$A$6</c:f>
              <c:strCache>
                <c:ptCount val="2"/>
                <c:pt idx="0">
                  <c:v>Višerotkinje sa iskustvom</c:v>
                </c:pt>
                <c:pt idx="1">
                  <c:v>Višerotkinje bez iskustva</c:v>
                </c:pt>
              </c:strCache>
            </c:strRef>
          </c:cat>
          <c:val>
            <c:numRef>
              <c:f>List7!$B$4:$B$6</c:f>
              <c:numCache>
                <c:formatCode>General</c:formatCode>
                <c:ptCount val="2"/>
                <c:pt idx="0">
                  <c:v>52</c:v>
                </c:pt>
                <c:pt idx="1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[Upitnik o dojenju_diplomski rad.xlsx]Tbl. 16 Polaženje trud.tečaja!Zaokretna tablica2</c:name>
    <c:fmtId val="2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CatName val="1"/>
          <c:showPercent val="1"/>
          <c:separator>
</c:separator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Val val="1"/>
          <c:showCatName val="1"/>
          <c:showPercent val="1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'Tbl. 16 Polaženje trud.tečaja'!$B$3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err="1"/>
                      <a:t>Da</a:t>
                    </a:r>
                    <a:r>
                      <a:rPr lang="en-US" b="1" dirty="0"/>
                      <a:t>
34
33%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Ne
68
67%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'Tbl. 16 Polaženje trud.tečaja'!$A$4:$A$6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'Tbl. 16 Polaženje trud.tečaja'!$B$4:$B$6</c:f>
              <c:numCache>
                <c:formatCode>General</c:formatCode>
                <c:ptCount val="2"/>
                <c:pt idx="0">
                  <c:v>34</c:v>
                </c:pt>
                <c:pt idx="1">
                  <c:v>68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pivotSource>
    <c:name>[Excel_2_upitnik.xlsx]List6!Zaokretna tablica1</c:name>
    <c:fmtId val="12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dLbl>
          <c:idx val="0"/>
          <c:layout>
            <c:manualLayout>
              <c:x val="-0.20752384076990379"/>
              <c:y val="3.9297171186935015E-2"/>
            </c:manualLayout>
          </c:layout>
          <c:tx>
            <c:rich>
              <a:bodyPr/>
              <a:lstStyle/>
              <a:p>
                <a:r>
                  <a:rPr lang="en-US"/>
                  <a:t>47%</a:t>
                </a:r>
                <a:endParaRPr lang="hr-HR"/>
              </a:p>
              <a:p>
                <a:r>
                  <a:rPr lang="hr-HR"/>
                  <a:t>48</a:t>
                </a:r>
              </a:p>
              <a:p>
                <a:r>
                  <a:rPr lang="hr-HR"/>
                  <a:t>PRVOROTKE</a:t>
                </a:r>
                <a:endParaRPr lang="en-US"/>
              </a:p>
            </c:rich>
          </c:tx>
          <c:showPercent val="1"/>
        </c:dLbl>
      </c:pivotFmt>
      <c:pivotFmt>
        <c:idx val="2"/>
        <c:dLbl>
          <c:idx val="0"/>
          <c:layout>
            <c:manualLayout>
              <c:x val="0.25643482064741907"/>
              <c:y val="-6.6421332750072906E-2"/>
            </c:manualLayout>
          </c:layout>
          <c:tx>
            <c:rich>
              <a:bodyPr/>
              <a:lstStyle/>
              <a:p>
                <a:r>
                  <a:rPr lang="en-US"/>
                  <a:t>53%</a:t>
                </a:r>
                <a:endParaRPr lang="hr-HR"/>
              </a:p>
              <a:p>
                <a:r>
                  <a:rPr lang="hr-HR"/>
                  <a:t>54</a:t>
                </a:r>
              </a:p>
              <a:p>
                <a:r>
                  <a:rPr lang="hr-HR"/>
                  <a:t>VIŠEROTKE</a:t>
                </a:r>
                <a:endParaRPr lang="en-US"/>
              </a:p>
            </c:rich>
          </c:tx>
          <c:showPercent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4"/>
        <c:dLbl>
          <c:idx val="0"/>
          <c:layout>
            <c:manualLayout>
              <c:x val="-0.20752384076990379"/>
              <c:y val="3.9297171186935015E-2"/>
            </c:manualLayout>
          </c:layout>
          <c:tx>
            <c:rich>
              <a:bodyPr/>
              <a:lstStyle/>
              <a:p>
                <a:r>
                  <a:rPr lang="en-US"/>
                  <a:t>47%</a:t>
                </a:r>
                <a:endParaRPr lang="hr-HR"/>
              </a:p>
              <a:p>
                <a:r>
                  <a:rPr lang="hr-HR"/>
                  <a:t>48</a:t>
                </a:r>
              </a:p>
              <a:p>
                <a:r>
                  <a:rPr lang="hr-HR"/>
                  <a:t>PRVOROTKE</a:t>
                </a:r>
                <a:endParaRPr lang="en-US"/>
              </a:p>
            </c:rich>
          </c:tx>
          <c:showPercent val="1"/>
        </c:dLbl>
      </c:pivotFmt>
      <c:pivotFmt>
        <c:idx val="5"/>
        <c:dLbl>
          <c:idx val="0"/>
          <c:layout>
            <c:manualLayout>
              <c:x val="0.25643482064741907"/>
              <c:y val="-6.6421332750072906E-2"/>
            </c:manualLayout>
          </c:layout>
          <c:tx>
            <c:rich>
              <a:bodyPr/>
              <a:lstStyle/>
              <a:p>
                <a:r>
                  <a:rPr lang="en-US"/>
                  <a:t>53%</a:t>
                </a:r>
                <a:endParaRPr lang="hr-HR"/>
              </a:p>
              <a:p>
                <a:r>
                  <a:rPr lang="hr-HR"/>
                  <a:t>54</a:t>
                </a:r>
              </a:p>
              <a:p>
                <a:r>
                  <a:rPr lang="hr-HR"/>
                  <a:t>VIŠEROTKE</a:t>
                </a:r>
                <a:endParaRPr lang="en-US"/>
              </a:p>
            </c:rich>
          </c:tx>
          <c:showPercent val="1"/>
        </c:dLbl>
      </c:pivotFmt>
    </c:pivotFmts>
    <c:view3D>
      <c:rotX val="30"/>
      <c:perspective val="30"/>
    </c:view3D>
    <c:plotArea>
      <c:layout>
        <c:manualLayout>
          <c:layoutTarget val="inner"/>
          <c:xMode val="edge"/>
          <c:yMode val="edge"/>
          <c:x val="9.0277777777777693E-2"/>
          <c:y val="0.10879629629629695"/>
          <c:w val="0.81388888888889133"/>
          <c:h val="0.77314814814815125"/>
        </c:manualLayout>
      </c:layout>
      <c:pie3DChart>
        <c:varyColors val="1"/>
        <c:ser>
          <c:idx val="0"/>
          <c:order val="0"/>
          <c:tx>
            <c:strRef>
              <c:f>List6!$B$3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20752384076990379"/>
                  <c:y val="3.929717118693501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b="1" dirty="0"/>
                      <a:t>7%</a:t>
                    </a:r>
                    <a:endParaRPr lang="hr-HR" b="1" dirty="0"/>
                  </a:p>
                  <a:p>
                    <a:r>
                      <a:rPr lang="hr-HR" b="1" dirty="0"/>
                      <a:t>48</a:t>
                    </a:r>
                  </a:p>
                  <a:p>
                    <a:r>
                      <a:rPr lang="hr-HR" b="1" dirty="0"/>
                      <a:t>PRVOROTKE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25643482064741907"/>
                  <c:y val="-6.642133275007290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b="1" dirty="0"/>
                      <a:t>3%</a:t>
                    </a:r>
                    <a:endParaRPr lang="hr-HR" b="1" dirty="0"/>
                  </a:p>
                  <a:p>
                    <a:r>
                      <a:rPr lang="hr-HR" b="1" dirty="0"/>
                      <a:t>54</a:t>
                    </a:r>
                  </a:p>
                  <a:p>
                    <a:r>
                      <a:rPr lang="hr-HR" b="1" dirty="0"/>
                      <a:t>VIŠEROTKE</a:t>
                    </a:r>
                    <a:endParaRPr lang="en-US" b="1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List6!$A$4:$A$6</c:f>
              <c:strCache>
                <c:ptCount val="2"/>
                <c:pt idx="0">
                  <c:v>Prvorotkinje</c:v>
                </c:pt>
                <c:pt idx="1">
                  <c:v>Višerotkinje</c:v>
                </c:pt>
              </c:strCache>
            </c:strRef>
          </c:cat>
          <c:val>
            <c:numRef>
              <c:f>List6!$B$4:$B$6</c:f>
              <c:numCache>
                <c:formatCode>General</c:formatCode>
                <c:ptCount val="2"/>
                <c:pt idx="0">
                  <c:v>48</c:v>
                </c:pt>
                <c:pt idx="1">
                  <c:v>54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pivotSource>
    <c:name>[Upitnik o dojenju_diplomski rad.xlsx]Tbl. 18 Pušenje prije trudnoće!Zaokretna tablica4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Jeste li pušili</a:t>
            </a:r>
            <a:r>
              <a:rPr lang="hr-HR" baseline="0" dirty="0" smtClean="0"/>
              <a:t> prije ove trudnoće</a:t>
            </a:r>
            <a:endParaRPr lang="en-US" dirty="0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sr-Latn-CS"/>
            </a:p>
          </c:txPr>
          <c:showPercent val="1"/>
        </c:dLbl>
      </c:pivotFmt>
    </c:pivotFmts>
    <c:view3D>
      <c:rAngAx val="1"/>
    </c:view3D>
    <c:plotArea>
      <c:layout>
        <c:manualLayout>
          <c:layoutTarget val="inner"/>
          <c:xMode val="edge"/>
          <c:yMode val="edge"/>
          <c:x val="7.6388888888888895E-2"/>
          <c:y val="0.35013013998250231"/>
          <c:w val="0.81388888888888933"/>
          <c:h val="0.64728601633129235"/>
        </c:manualLayout>
      </c:layout>
      <c:pie3DChart>
        <c:varyColors val="1"/>
        <c:ser>
          <c:idx val="0"/>
          <c:order val="0"/>
          <c:tx>
            <c:strRef>
              <c:f>'Tbl. 18 Pušenje prije trudnoće'!$B$3</c:f>
              <c:strCache>
                <c:ptCount val="1"/>
                <c:pt idx="0">
                  <c:v>Ukupni zbroj</c:v>
                </c:pt>
              </c:strCache>
            </c:strRef>
          </c:tx>
          <c:dLbls>
            <c:dLbl>
              <c:idx val="0"/>
              <c:layout>
                <c:manualLayout>
                  <c:x val="-0.24962051618547684"/>
                  <c:y val="-0.1439504957713621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Ne
56%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1781255468066491"/>
                  <c:y val="-3.9135316418780999E-2"/>
                </c:manualLayout>
              </c:layout>
              <c:tx>
                <c:rich>
                  <a:bodyPr/>
                  <a:lstStyle/>
                  <a:p>
                    <a:r>
                      <a:rPr lang="pt-BR" sz="1200" b="1" dirty="0"/>
                      <a:t>Da, do 10 cigareta dnevno
30%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t-BR" dirty="0"/>
                      <a:t>D</a:t>
                    </a:r>
                    <a:r>
                      <a:rPr lang="pt-BR" sz="1200" b="1" dirty="0"/>
                      <a:t>a, do 20 cigareta dnevno
13%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pl-PL" sz="1200" b="1" dirty="0"/>
                      <a:t>Da, više od 20 cigaeta dnevno
1%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'Tbl. 18 Pušenje prije trudnoće'!$A$4:$A$8</c:f>
              <c:strCache>
                <c:ptCount val="4"/>
                <c:pt idx="0">
                  <c:v>Ne</c:v>
                </c:pt>
                <c:pt idx="1">
                  <c:v>Da, do 10 cigareta dnevno</c:v>
                </c:pt>
                <c:pt idx="2">
                  <c:v>Da, do 20 cigareta dnevno</c:v>
                </c:pt>
                <c:pt idx="3">
                  <c:v>Da, više od 20 cigaeta dnevno</c:v>
                </c:pt>
              </c:strCache>
            </c:strRef>
          </c:cat>
          <c:val>
            <c:numRef>
              <c:f>'Tbl. 18 Pušenje prije trudnoće'!$B$4:$B$8</c:f>
              <c:numCache>
                <c:formatCode>General</c:formatCode>
                <c:ptCount val="4"/>
                <c:pt idx="0">
                  <c:v>57</c:v>
                </c:pt>
                <c:pt idx="1">
                  <c:v>31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LOGO.t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99" y="1047750"/>
            <a:ext cx="1291765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163" y="285750"/>
            <a:ext cx="8915399" cy="4491631"/>
          </a:xfrm>
        </p:spPr>
        <p:txBody>
          <a:bodyPr>
            <a:normAutofit fontScale="90000"/>
          </a:bodyPr>
          <a:lstStyle/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SVEUČILIŠTE U ZAGREBU</a:t>
            </a:r>
            <a:br>
              <a:rPr lang="hr-HR" sz="2200" dirty="0" smtClean="0">
                <a:latin typeface="Arial" pitchFamily="34" charset="0"/>
                <a:cs typeface="Arial" pitchFamily="34" charset="0"/>
              </a:rPr>
            </a:br>
            <a:r>
              <a:rPr lang="hr-HR" sz="2200" dirty="0" smtClean="0">
                <a:latin typeface="Arial" pitchFamily="34" charset="0"/>
                <a:cs typeface="Arial" pitchFamily="34" charset="0"/>
              </a:rPr>
              <a:t>MEDICINSKI FAKULTET</a:t>
            </a:r>
            <a:br>
              <a:rPr lang="hr-HR" sz="2200" dirty="0" smtClean="0">
                <a:latin typeface="Arial" pitchFamily="34" charset="0"/>
                <a:cs typeface="Arial" pitchFamily="34" charset="0"/>
              </a:rPr>
            </a:br>
            <a:r>
              <a:rPr lang="hr-HR" sz="2200" dirty="0" smtClean="0">
                <a:latin typeface="Arial" pitchFamily="34" charset="0"/>
                <a:cs typeface="Arial" pitchFamily="34" charset="0"/>
              </a:rPr>
              <a:t>SVEUČILIŠNI DIPLOMSKI STUDIJ SESTRINSTVA</a:t>
            </a:r>
            <a:br>
              <a:rPr lang="hr-HR" sz="22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2200" dirty="0" smtClean="0">
                <a:latin typeface="Arial" pitchFamily="34" charset="0"/>
                <a:cs typeface="Arial" pitchFamily="34" charset="0"/>
              </a:rPr>
              <a:t>Dinka Barić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3100" dirty="0" smtClean="0">
                <a:latin typeface="Arial" pitchFamily="34" charset="0"/>
                <a:cs typeface="Arial" pitchFamily="34" charset="0"/>
              </a:rPr>
              <a:t>Najčešći uzroci odustajanja rodilja od dojenja u Gradu Zagrebu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r>
              <a:rPr lang="hr-H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400" dirty="0" smtClean="0">
                <a:latin typeface="Arial" pitchFamily="34" charset="0"/>
                <a:cs typeface="Arial" pitchFamily="34" charset="0"/>
              </a:rPr>
            </a:br>
            <a:r>
              <a:rPr lang="hr-H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400" dirty="0" smtClean="0">
                <a:latin typeface="Arial" pitchFamily="34" charset="0"/>
                <a:cs typeface="Arial" pitchFamily="34" charset="0"/>
              </a:rPr>
            </a:br>
            <a:r>
              <a:rPr lang="hr-HR" sz="24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br>
              <a:rPr lang="hr-HR" sz="2400" dirty="0" smtClean="0">
                <a:latin typeface="Arial" pitchFamily="34" charset="0"/>
                <a:cs typeface="Arial" pitchFamily="34" charset="0"/>
              </a:rPr>
            </a:br>
            <a:endParaRPr lang="hr-H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972050"/>
            <a:ext cx="8915399" cy="931612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DIPLOMSKI RAD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Zagreb, 08. srpanj, 2014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1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9051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PODACI O PORODIMA I DOJENJU ANKETIRANIH MAJKI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752600"/>
            <a:ext cx="8915400" cy="467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BROJ PORODA                          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Biomedicinske karakteristike 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</a:t>
            </a: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KOD MAJKI – ISPITANICA                                                                                                    POHAĐANJE   </a:t>
            </a: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TRUDNIČKOG TEČAJA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PRETHODNO ISKUSTVO                                      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VIŠEROTKI U DOJENJU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afikon 4"/>
          <p:cNvGraphicFramePr/>
          <p:nvPr/>
        </p:nvGraphicFramePr>
        <p:xfrm>
          <a:off x="5013960" y="3794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/>
          <p:cNvGraphicFramePr/>
          <p:nvPr/>
        </p:nvGraphicFramePr>
        <p:xfrm>
          <a:off x="7903780" y="27037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on 7"/>
          <p:cNvGraphicFramePr/>
          <p:nvPr/>
        </p:nvGraphicFramePr>
        <p:xfrm>
          <a:off x="1208690" y="26564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609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PODACI O PORODIMA I DOJENJU ANKETIRANIH MAJKI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767840"/>
            <a:ext cx="8915400" cy="4143382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Biomedicinske karakteristike</a:t>
            </a:r>
          </a:p>
          <a:p>
            <a:pPr>
              <a:buNone/>
            </a:pPr>
            <a:endParaRPr lang="hr-H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2621280" y="2438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/>
          <p:nvPr/>
        </p:nvGraphicFramePr>
        <p:xfrm>
          <a:off x="7056120" y="3611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085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PODACI O PORODIMA I DOJENJU ANKETIRANIH MAJKI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Biomedicinske karakteristike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3185160" y="2880360"/>
          <a:ext cx="531876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PODACI O PORODIMA I DOJENJU ANKETIRANIH MAJKI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38722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Psihosocijani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čimbenici          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OČEKIVANO  </a:t>
            </a: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        VRIJEME DONOŠENJA  ODLUKE                                                                 TRAJANJE</a:t>
            </a: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        O DOJENJU                                                                                                     DOJENJA</a:t>
            </a: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</a:t>
            </a:r>
          </a:p>
          <a:p>
            <a:pPr>
              <a:buNone/>
            </a:pPr>
            <a:endParaRPr lang="hr-H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2743200" y="2773680"/>
          <a:ext cx="4754880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/>
          <p:nvPr/>
        </p:nvGraphicFramePr>
        <p:xfrm>
          <a:off x="7391400" y="2926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335280"/>
            <a:ext cx="8911687" cy="929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PODACI O PORODIMA I DOJENJU ANKETIRANIH MAJKI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463040"/>
            <a:ext cx="8915400" cy="48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PRUŽENA PODRŠKA MAJKAMA                                                                                  </a:t>
            </a: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Psihosocijalni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TIJEKOM DOJENJA                                                                                                 </a:t>
            </a: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čimbenici</a:t>
            </a: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</a:t>
            </a:r>
            <a:r>
              <a:rPr lang="hr-H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hr-H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2072640" y="3413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/>
          <p:cNvGraphicFramePr/>
          <p:nvPr/>
        </p:nvGraphicFramePr>
        <p:xfrm>
          <a:off x="6903720" y="37795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/>
          <p:nvPr/>
        </p:nvGraphicFramePr>
        <p:xfrm>
          <a:off x="4114800" y="1996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PODACI O TRAJANJU DOJENJA KOD ANKETIRANIH MAJKI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34340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7025640" y="3581400"/>
          <a:ext cx="469392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/>
          <p:nvPr/>
        </p:nvGraphicFramePr>
        <p:xfrm>
          <a:off x="2712720" y="2225040"/>
          <a:ext cx="487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563880"/>
            <a:ext cx="8911687" cy="1356360"/>
          </a:xfrm>
        </p:spPr>
        <p:txBody>
          <a:bodyPr>
            <a:normAutofit/>
          </a:bodyPr>
          <a:lstStyle/>
          <a:p>
            <a:pPr algn="ctr"/>
            <a:r>
              <a:rPr lang="hr-HR" sz="2400" b="1" i="1" dirty="0" smtClean="0">
                <a:latin typeface="Arial" pitchFamily="34" charset="0"/>
                <a:cs typeface="Arial" pitchFamily="34" charset="0"/>
              </a:rPr>
              <a:t>Najvažniji razlozi prestanka dojenja kod anketiranih ispitanica</a:t>
            </a:r>
            <a:br>
              <a:rPr lang="hr-HR" sz="2400" b="1" i="1" dirty="0" smtClean="0">
                <a:latin typeface="Arial" pitchFamily="34" charset="0"/>
                <a:cs typeface="Arial" pitchFamily="34" charset="0"/>
              </a:rPr>
            </a:br>
            <a:r>
              <a:rPr lang="hr-HR" sz="2400" b="1" i="1" dirty="0" smtClean="0">
                <a:latin typeface="Arial" pitchFamily="34" charset="0"/>
                <a:cs typeface="Arial" pitchFamily="34" charset="0"/>
              </a:rPr>
              <a:t>(n = 102, mogući su bili višestruki odgovori, ukupno 168)</a:t>
            </a:r>
            <a:endParaRPr lang="hr-HR" sz="2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18360" y="2133600"/>
          <a:ext cx="9386253" cy="406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693" y="426720"/>
            <a:ext cx="3247708" cy="1844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REZULTATI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latin typeface="Arial" pitchFamily="34" charset="0"/>
                <a:cs typeface="Arial" pitchFamily="34" charset="0"/>
              </a:rPr>
              <a:t>Analiza podataka o trajanju dojenja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endParaRPr lang="hr-HR" sz="2800" dirty="0"/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9475" y="350520"/>
            <a:ext cx="5561965" cy="5623225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604453" y="2392681"/>
            <a:ext cx="3156267" cy="3886200"/>
          </a:xfrm>
        </p:spPr>
        <p:txBody>
          <a:bodyPr>
            <a:normAutofit fontScale="85000" lnSpcReduction="20000"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Broj tjedana dojenja varira.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Najčešće (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) su majke  dojile ukupno 4 tjedna.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Vrijednosti se kreću između 0 i 42 tjedana a prosjek je 9,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9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tjedana.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U analizi i utvrđivanju statističkih značajnosti u dobivenim rezultatima korišten je hi-kvadrat test.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Statistička značajnost do  5%  p=0,05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08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ANALIZA PODATAKA O TRAJANJU DOJENJA</a:t>
            </a: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589213" y="1584325"/>
          <a:ext cx="8915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27"/>
                <a:gridCol w="2697480"/>
                <a:gridCol w="1219200"/>
                <a:gridCol w="701040"/>
                <a:gridCol w="914400"/>
                <a:gridCol w="777240"/>
                <a:gridCol w="865188"/>
                <a:gridCol w="1114425"/>
              </a:tblGrid>
              <a:tr h="370840"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err="1" smtClean="0">
                          <a:latin typeface="Arial" pitchFamily="34" charset="0"/>
                          <a:cs typeface="Arial" pitchFamily="34" charset="0"/>
                        </a:rPr>
                        <a:t>Rb</a:t>
                      </a:r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Varijable u </a:t>
                      </a:r>
                      <a:r>
                        <a:rPr lang="hr-HR" sz="1200" dirty="0" err="1" smtClean="0">
                          <a:latin typeface="Arial" pitchFamily="34" charset="0"/>
                          <a:cs typeface="Arial" pitchFamily="34" charset="0"/>
                        </a:rPr>
                        <a:t>kontingencijskoj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tabeli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Format</a:t>
                      </a:r>
                    </a:p>
                    <a:p>
                      <a:r>
                        <a:rPr lang="hr-HR" sz="1200" dirty="0" err="1" smtClean="0">
                          <a:latin typeface="Arial" pitchFamily="34" charset="0"/>
                          <a:cs typeface="Arial" pitchFamily="34" charset="0"/>
                        </a:rPr>
                        <a:t>Kontingencijske</a:t>
                      </a:r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tabele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    N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400" baseline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r-HR" sz="1400" baseline="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²</a:t>
                      </a:r>
                      <a:endParaRPr lang="hr-H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r-HR" sz="1400" dirty="0" err="1" smtClean="0">
                          <a:latin typeface="Arial" pitchFamily="34" charset="0"/>
                          <a:cs typeface="Arial" pitchFamily="34" charset="0"/>
                        </a:rPr>
                        <a:t>df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        p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Statistička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značajnost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Dob majke (u godinama)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Trajanje dojenja (u tjednima)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    3 x 3</a:t>
                      </a:r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8,061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 4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0,089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Obrazovanje majke (u godinama)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Trajanje dojenja (u tjednima)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2 x 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0,897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 2  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0,639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>
                          <a:latin typeface="Arial" pitchFamily="34" charset="0"/>
                          <a:cs typeface="Arial" pitchFamily="34" charset="0"/>
                        </a:rPr>
                        <a:t>Mjesečni prihodi kućanstva majke</a:t>
                      </a:r>
                    </a:p>
                    <a:p>
                      <a:r>
                        <a:rPr lang="hr-HR" sz="1200" b="1" dirty="0" smtClean="0">
                          <a:latin typeface="Arial" pitchFamily="34" charset="0"/>
                          <a:cs typeface="Arial" pitchFamily="34" charset="0"/>
                        </a:rPr>
                        <a:t>Trajanje dojenja (u tjednima)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2 x 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8,593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 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0,014</a:t>
                      </a:r>
                      <a:endParaRPr lang="hr-HR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da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>
                          <a:latin typeface="Arial" pitchFamily="34" charset="0"/>
                          <a:cs typeface="Arial" pitchFamily="34" charset="0"/>
                        </a:rPr>
                        <a:t>Zanimanje</a:t>
                      </a:r>
                    </a:p>
                    <a:p>
                      <a:r>
                        <a:rPr lang="hr-HR" sz="1200" b="1" dirty="0" smtClean="0">
                          <a:latin typeface="Arial" pitchFamily="34" charset="0"/>
                          <a:cs typeface="Arial" pitchFamily="34" charset="0"/>
                        </a:rPr>
                        <a:t>Trajanje dojenja (u tjednima</a:t>
                      </a:r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2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x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6,231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 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0, 044</a:t>
                      </a:r>
                      <a:endParaRPr lang="hr-HR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da</a:t>
                      </a:r>
                      <a:endParaRPr lang="hr-HR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5.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>
                          <a:latin typeface="Arial" pitchFamily="34" charset="0"/>
                          <a:cs typeface="Arial" pitchFamily="34" charset="0"/>
                        </a:rPr>
                        <a:t>Prethodno</a:t>
                      </a:r>
                      <a:r>
                        <a:rPr lang="hr-HR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iskustvo u dojenju</a:t>
                      </a:r>
                    </a:p>
                    <a:p>
                      <a:r>
                        <a:rPr lang="hr-HR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Trajanje dojenja (u tjednima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2 x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6,799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 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0,033</a:t>
                      </a:r>
                      <a:endParaRPr lang="hr-HR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da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6.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Polaženje trudničkog tečaja uopće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Trajanje dojenja (u tjednima)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2 x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0,190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0,909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7.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Navika pušenja prije trudnoće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Trajanje dojenja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(u tjednima)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2 x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2,658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0,265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8.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Broj djece</a:t>
                      </a: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Trajanje dojenja (u tjednima)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2 x 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102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4,760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r-HR" sz="1200" baseline="0" dirty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    0,093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335280"/>
            <a:ext cx="8911687" cy="1783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sz="2700" dirty="0" smtClean="0">
                <a:latin typeface="Arial" pitchFamily="34" charset="0"/>
                <a:cs typeface="Arial" pitchFamily="34" charset="0"/>
              </a:rPr>
              <a:t>Prosječno trajanje dojenja različitih kategorija majki (u tjednima)  –  s obzirom na prihode kućanstva, skupinu zanimanja i prethodno iskustvo u dojenju </a:t>
            </a:r>
            <a:br>
              <a:rPr lang="hr-HR" sz="2700" dirty="0" smtClean="0">
                <a:latin typeface="Arial" pitchFamily="34" charset="0"/>
                <a:cs typeface="Arial" pitchFamily="34" charset="0"/>
              </a:rPr>
            </a:br>
            <a:r>
              <a:rPr lang="hr-HR" sz="2700" dirty="0" smtClean="0">
                <a:latin typeface="Arial" pitchFamily="34" charset="0"/>
                <a:cs typeface="Arial" pitchFamily="34" charset="0"/>
              </a:rPr>
              <a:t>(n = 102)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</p:nvPr>
        </p:nvGraphicFramePr>
        <p:xfrm>
          <a:off x="2548748" y="2284008"/>
          <a:ext cx="8915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46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SADRŽAJ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311022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UVOD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Dojenje i promocija zdravlja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Pružanje stručne podrške u dojenju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Rizična razdoblja u dojenju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CILJ RADA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ISPITANICI I METODE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REZULTATI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Deskriptivni prikaz dobivenih podataka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Analiza podataka o trajanju dojenja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RASPRAVA</a:t>
            </a: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ZAKLJUČAK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0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RASPRAVA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737360"/>
            <a:ext cx="8915400" cy="41738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    Dobiveni rezultati ovog istraživanja ukazali da majke sa boljim prihodima i višim obrazovanjem kraće doje u odnosu na rezultate studija koje su prethodno provedene (Berković N.2003.g.; UNICEF Hrvatska 2013.g.)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    Prethodno iskustvo u dojenju ukazalo je na statističku povezanost sa duljinom trajanja dojenja – veća sigurnost uz prethodno pozitivno iskustvo.</a:t>
            </a:r>
          </a:p>
          <a:p>
            <a:pPr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Trajanje isključivog dojenja i ukupno trajanje dojenja – istraživanje je dalo rezultate da je odustajanje od dojenja najintenzivnije u periodu između 1. i 3. mjeseca života djeteta – od dojenja je odustalo 78% majki.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     Najvažniji uzroci odustajanja od dojenja bili su: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mišljenje da mlijeka nema dovoljno i slabo napredovanje na tjelesnoj težini </a:t>
            </a:r>
          </a:p>
          <a:p>
            <a:pPr>
              <a:buFontTx/>
              <a:buChar char="-"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problemi sa bradavicama i dojkama na početku dojenja  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RASPRAVA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15440"/>
            <a:ext cx="8915400" cy="429578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Polaženje trudničkog tečaja  nije pokazalo statističku značajnost u odnosu na vrijeme trajanja dojenja kod ove grupe ispitanica.</a:t>
            </a: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LIMITI ove studije: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retrospektivan način prikupljanja podataka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način prikupljanja podataka (anonimnost) 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relativno mali uzorak – razina doma zdravlja 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557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ZAKLJUČAK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584960"/>
            <a:ext cx="8915400" cy="4326262"/>
          </a:xfrm>
        </p:spPr>
        <p:txBody>
          <a:bodyPr>
            <a:normAutofit fontScale="92500"/>
          </a:bodyPr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Stopa dojenja u RH nije zadovoljavajuća.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Programi mjera za zaštitu, promicanje i potporu dojenja trebali bi se više prilagoditi rješavanju ključnih čimbenika koji utječu na odustajanje od dojenja: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dojenje prilagoditi životu i obavezama žene današnjeg modernog društva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djelovati na širu društvenu zajednicu i razvijati svijest o dojenju kao zdravom životnom stilu 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uloga patronažnih sestara – zdravstvenih djelatnika je nezaobilazna u promicanju dojenja.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unaprjeđivanje znanja i vještina patronažnih sestara iz laktacije i komunikacije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273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ZAKLJUČAK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082422"/>
          </a:xfrm>
        </p:spPr>
        <p:txBody>
          <a:bodyPr/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Motivirati na veću posjećenost trudničkih tečajeva.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Individualna patronažna posjeta trudnici.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Podrška za vrijeme boravka u rodilištu kako to čine Rodilišta - prijatelji djece.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Neizostavna podrška rodiljama i njihovim obiteljima kod kuće nakon dolaska iz rodilišta koju pruža patronaža te GPD-a.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Podrška pedijatara u dojenačkoj dobi.</a:t>
            </a:r>
          </a:p>
          <a:p>
            <a:endParaRPr lang="hr-HR" sz="20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457200"/>
            <a:ext cx="3505199" cy="655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ZAKLJUČAK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F:\Dina_stik\slike_gpd_Sunce moje malo\P11404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323013" y="1210469"/>
            <a:ext cx="5181600" cy="3886200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2" y="1371601"/>
            <a:ext cx="3505199" cy="463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800" dirty="0" smtClean="0">
                <a:latin typeface="Arial" pitchFamily="34" charset="0"/>
                <a:cs typeface="Arial" pitchFamily="34" charset="0"/>
              </a:rPr>
              <a:t>Dojenje je pravo koje svatko treba poštivati, štititi i pomagati obiteljima da ga ispune, ali ipak majke neće biti obavezne dojiti, jer je neprihvatljivo prisiliti majku da doji kao što je neprihvatljivo zagovarati da daje formulu – adaptirano mlijeko. Svim roditeljima koji očekuju djecu stoga je potrebno omogućiti objektivne informacije temeljene na dokazima o pravilnoj, zdravoj i preporučenoj prehrani dojenčadi kako bi se omogućilo informirano donošenje odluka </a:t>
            </a:r>
            <a:r>
              <a:rPr lang="hr-HR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r-HR" sz="1800" i="1" dirty="0" err="1" smtClean="0">
                <a:latin typeface="Arial" pitchFamily="34" charset="0"/>
                <a:cs typeface="Arial" pitchFamily="34" charset="0"/>
              </a:rPr>
              <a:t>Cattaneo</a:t>
            </a:r>
            <a:r>
              <a:rPr lang="hr-HR" sz="1800" i="1" dirty="0" smtClean="0">
                <a:latin typeface="Arial" pitchFamily="34" charset="0"/>
                <a:cs typeface="Arial" pitchFamily="34" charset="0"/>
              </a:rPr>
              <a:t> A. et al.2006).</a:t>
            </a:r>
            <a:endParaRPr lang="hr-HR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ZAHVALE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91640"/>
            <a:ext cx="8915400" cy="42195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i="1" dirty="0" smtClean="0">
                <a:latin typeface="Arial" pitchFamily="34" charset="0"/>
                <a:cs typeface="Arial" pitchFamily="34" charset="0"/>
              </a:rPr>
              <a:t>Najljepše zahvaljujem svima koji su doprinijeli izradi ovog diplomskog rada: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i="1" dirty="0" smtClean="0">
                <a:latin typeface="Arial" pitchFamily="34" charset="0"/>
                <a:cs typeface="Arial" pitchFamily="34" charset="0"/>
              </a:rPr>
              <a:t> mentorici doc.dr.sci. Danijeli Štimac na vodstvu, stručnoj pomoći i savjetima.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i="1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hr-HR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2000" i="1" dirty="0" err="1" smtClean="0">
                <a:latin typeface="Arial" pitchFamily="34" charset="0"/>
                <a:cs typeface="Arial" pitchFamily="34" charset="0"/>
              </a:rPr>
              <a:t>sci</a:t>
            </a:r>
            <a:r>
              <a:rPr lang="hr-HR" sz="2000" i="1" dirty="0" smtClean="0">
                <a:latin typeface="Arial" pitchFamily="34" charset="0"/>
                <a:cs typeface="Arial" pitchFamily="34" charset="0"/>
              </a:rPr>
              <a:t>. Aniti Pavičić Bošnjak zahvaljujem na  ustupljenoj mogućnosti korištenja njezinog </a:t>
            </a:r>
            <a:r>
              <a:rPr lang="hr-HR" sz="2000" i="1" dirty="0" err="1" smtClean="0">
                <a:latin typeface="Arial" pitchFamily="34" charset="0"/>
                <a:cs typeface="Arial" pitchFamily="34" charset="0"/>
              </a:rPr>
              <a:t>validiranog</a:t>
            </a:r>
            <a:r>
              <a:rPr lang="hr-HR" sz="2000" i="1" dirty="0" smtClean="0">
                <a:latin typeface="Arial" pitchFamily="34" charset="0"/>
                <a:cs typeface="Arial" pitchFamily="34" charset="0"/>
              </a:rPr>
              <a:t> upitnika pomoću kojeg sam provela anketno istraživanje.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i="1" dirty="0" smtClean="0">
                <a:latin typeface="Arial" pitchFamily="34" charset="0"/>
                <a:cs typeface="Arial" pitchFamily="34" charset="0"/>
              </a:rPr>
              <a:t> DZ Zagreb Istok koji mi je dao suglasnost za provođenje anketnog istraživanja  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i="1" dirty="0" smtClean="0">
                <a:latin typeface="Arial" pitchFamily="34" charset="0"/>
                <a:cs typeface="Arial" pitchFamily="34" charset="0"/>
              </a:rPr>
              <a:t> svim mojim kolegicama patronažnim sestrama koje su mi pomogle u prikupljanju podataka.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i="1" dirty="0" smtClean="0">
                <a:latin typeface="Arial" pitchFamily="34" charset="0"/>
                <a:cs typeface="Arial" pitchFamily="34" charset="0"/>
              </a:rPr>
              <a:t> majkama/ispitanicama koje su pristale na ispunjavanje ovog anketnog upitnika. 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075" y="800100"/>
            <a:ext cx="8911687" cy="704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DOJENJE I PROMOCIJA ZDRAVLJA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3012" y="2000250"/>
            <a:ext cx="8915400" cy="3187072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Dojenje je prirodni proces koji predstavlja prvi korak u primarnoj prevenciji i unapređenju zdravlja.</a:t>
            </a:r>
          </a:p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Dojenje je važno za adekvatan rast i razvoj djeteta ali i za zdravlje majki.</a:t>
            </a:r>
          </a:p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Za provođenje programa promicanja dojenja zaduženi su svi zdravstveni djelatnici koji pružaju skrb trudnicama, rodiljama i majkama djece dojenačke i predškolske dobi.</a:t>
            </a:r>
            <a:endParaRPr lang="hr-H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dojenje_Miranđ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5238750"/>
            <a:ext cx="234315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640080"/>
            <a:ext cx="9523412" cy="6362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PRUŽANJE STRUČNE PODRŠKE U DOJENJU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50720" y="1386840"/>
            <a:ext cx="9591992" cy="4587240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Dojenje je vještina koja se uči i razvija nakon poroda.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Buduće majke potrebno je informirati o dobrobitima dojenja što ranije – još za vrijeme trudnoće (trudnički tečaj, patronažna posjeta trudnici, GPD).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 Rodilišta prijatelji djece – podrška dojenju u rodilištima.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Potpora zajednice nakon dolaska iz rodilišta kroz patronažnu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skb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Pedijatrijske ordinacije – prijatelji dojenja!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Važan je interdisciplinarni pristup i povezivanje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u radu na programima za promicanje dojenja.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Dojenje_Kipso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0" y="4061460"/>
            <a:ext cx="26479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0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RIZIČNA RAZDOBLJA U DOJENJU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543050"/>
            <a:ext cx="8915400" cy="4552950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Dojenje je pod utjecajem niza čimbenika na individualnoj ali i na široj društvenoj razini!</a:t>
            </a: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Postoji sedam kritičnih razdoblja gdje je moguće pravim metodama pozitivno djelovati na donošenje odluku o dojenju: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1) pred koncepcijsko razdoblje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hr-HR" sz="2600" dirty="0" err="1" smtClean="0">
                <a:latin typeface="Arial" pitchFamily="34" charset="0"/>
                <a:cs typeface="Arial" pitchFamily="34" charset="0"/>
              </a:rPr>
              <a:t>antenatalno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 razdoblje (trudnoća)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3) porod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4) dolazak kući nakon porođaja</a:t>
            </a:r>
          </a:p>
          <a:p>
            <a:pPr>
              <a:buNone/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        5) razdoblje od 4 – 6 tjedana</a:t>
            </a:r>
          </a:p>
          <a:p>
            <a:pPr>
              <a:buNone/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        6) razdoblje od 4 – 6 mjeseci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7) razdoblje s godinu dana</a:t>
            </a:r>
          </a:p>
          <a:p>
            <a:pPr>
              <a:buFontTx/>
              <a:buChar char="-"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2013_Toshiba\Dinka\slika_pod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8685" y="3824287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CILJ RADA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95450"/>
            <a:ext cx="8915400" cy="4215772"/>
          </a:xfrm>
        </p:spPr>
        <p:txBody>
          <a:bodyPr>
            <a:normAutofit fontScale="92500"/>
          </a:bodyPr>
          <a:lstStyle/>
          <a:p>
            <a:endParaRPr lang="hr-H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Osnovni cilj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– utvrditi razloge odustajanja od dojenja, te prema tome planirati javnozdravstvene intervencije za promicanje dojenja i stvaranje pozitivnog stava prema dojenju.</a:t>
            </a:r>
          </a:p>
          <a:p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Specifični ciljevi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Ispitivanje utjecaja socijalno-demografskih karakteristika na duljinu/trajanje dojenja kod majki-sudionica u istraživanju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Duljina trajanja isključivog dojenja prema dobi djeteta</a:t>
            </a:r>
          </a:p>
          <a:p>
            <a:pPr>
              <a:buFontTx/>
              <a:buChar char="-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Najčešći uzroci odustajanja od dojenja</a:t>
            </a:r>
          </a:p>
          <a:p>
            <a:pPr>
              <a:buNone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itchFamily="34" charset="0"/>
                <a:cs typeface="Arial" pitchFamily="34" charset="0"/>
              </a:rPr>
              <a:t>ISPITANICI I METODE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4463422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Podaci su prikupljeni retrospektivno,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validiranim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upitnikom.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U ispitivanju su sudjelovale 102 ispitanice.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Trajanje anketiranja – prosinac 2013. i siječanj 2014.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Upitnici su ispitanicama dostavljeni putem patronažne službe, ispunjavali su se samostalno a vraćali su se ili samostalno u DZ ili putem patronaže.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Ispitanice su bile majke koje su tijekom dojenačkog razdoblja odustale od dojenja.</a:t>
            </a:r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Ispitivane su socijalno-demografske, biomedicinske i psihosocijalne karakteristike.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1424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REZULTATI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r>
              <a:rPr lang="hr-HR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600" dirty="0" smtClean="0"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latin typeface="Arial" pitchFamily="34" charset="0"/>
                <a:cs typeface="Arial" pitchFamily="34" charset="0"/>
              </a:rPr>
              <a:t>Deskriptivna statistička analiza podataka ankete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76500" y="2133600"/>
            <a:ext cx="9332912" cy="379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Socijalno-demografska obilježja ispitanica</a:t>
            </a: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DOB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OBRAZOVANJE</a:t>
            </a: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kon 5"/>
          <p:cNvGraphicFramePr/>
          <p:nvPr/>
        </p:nvGraphicFramePr>
        <p:xfrm>
          <a:off x="1619250" y="3139440"/>
          <a:ext cx="4994910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/>
          <p:cNvGraphicFramePr/>
          <p:nvPr/>
        </p:nvGraphicFramePr>
        <p:xfrm>
          <a:off x="6724650" y="3543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0530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REZULTATI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latin typeface="Arial" pitchFamily="34" charset="0"/>
                <a:cs typeface="Arial" pitchFamily="34" charset="0"/>
              </a:rPr>
              <a:t>Deskriptivna statistička analiza podataka ankete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569720"/>
            <a:ext cx="8915400" cy="4341502"/>
          </a:xfrm>
        </p:spPr>
        <p:txBody>
          <a:bodyPr/>
          <a:lstStyle/>
          <a:p>
            <a:pPr>
              <a:buNone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Socijalno-demografska obilježja ispitanica             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BRAČNO STANJE                                        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RADNI STATUS ISPITANICA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>
              <a:buNone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                      MJESEČNI PRIHODI                 </a:t>
            </a: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                                   KUĆANSTVA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on 3"/>
          <p:cNvGraphicFramePr/>
          <p:nvPr/>
        </p:nvGraphicFramePr>
        <p:xfrm>
          <a:off x="1341339" y="2493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/>
          <p:nvPr/>
        </p:nvGraphicFramePr>
        <p:xfrm>
          <a:off x="4833620" y="3829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/>
          <p:nvPr/>
        </p:nvGraphicFramePr>
        <p:xfrm>
          <a:off x="7620000" y="21808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1548</Words>
  <Application>Microsoft Office PowerPoint</Application>
  <PresentationFormat>Custom</PresentationFormat>
  <Paragraphs>353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SVEUČILIŠTE U ZAGREBU MEDICINSKI FAKULTET SVEUČILIŠNI DIPLOMSKI STUDIJ SESTRINSTVA  Dinka Barić    Najčešći uzroci odustajanja rodilja od dojenja u Gradu Zagrebu                                               </vt:lpstr>
      <vt:lpstr>SADRŽAJ</vt:lpstr>
      <vt:lpstr>DOJENJE I PROMOCIJA ZDRAVLJA </vt:lpstr>
      <vt:lpstr>PRUŽANJE STRUČNE PODRŠKE U DOJENJU</vt:lpstr>
      <vt:lpstr>RIZIČNA RAZDOBLJA U DOJENJU</vt:lpstr>
      <vt:lpstr>CILJ RADA</vt:lpstr>
      <vt:lpstr>ISPITANICI I METODE</vt:lpstr>
      <vt:lpstr>REZULTATI  Deskriptivna statistička analiza podataka ankete</vt:lpstr>
      <vt:lpstr>REZULTATI Deskriptivna statistička analiza podataka ankete</vt:lpstr>
      <vt:lpstr>PODACI O PORODIMA I DOJENJU ANKETIRANIH MAJKI</vt:lpstr>
      <vt:lpstr>PODACI O PORODIMA I DOJENJU ANKETIRANIH MAJKI</vt:lpstr>
      <vt:lpstr>PODACI O PORODIMA I DOJENJU ANKETIRANIH MAJKI</vt:lpstr>
      <vt:lpstr>PODACI O PORODIMA I DOJENJU ANKETIRANIH MAJKI</vt:lpstr>
      <vt:lpstr>PODACI O PORODIMA I DOJENJU ANKETIRANIH MAJKI</vt:lpstr>
      <vt:lpstr>PODACI O TRAJANJU DOJENJA KOD ANKETIRANIH MAJKI</vt:lpstr>
      <vt:lpstr>Najvažniji razlozi prestanka dojenja kod anketiranih ispitanica (n = 102, mogući su bili višestruki odgovori, ukupno 168)</vt:lpstr>
      <vt:lpstr>REZULTATI Analiza podataka o trajanju dojenja </vt:lpstr>
      <vt:lpstr>ANALIZA PODATAKA O TRAJANJU DOJENJA</vt:lpstr>
      <vt:lpstr>Prosječno trajanje dojenja različitih kategorija majki (u tjednima)  –  s obzirom na prihode kućanstva, skupinu zanimanja i prethodno iskustvo u dojenju  (n = 102) </vt:lpstr>
      <vt:lpstr>RASPRAVA</vt:lpstr>
      <vt:lpstr>RASPRAVA</vt:lpstr>
      <vt:lpstr>ZAKLJUČAK</vt:lpstr>
      <vt:lpstr>ZAKLJUČAK</vt:lpstr>
      <vt:lpstr>ZAKLJUČAK</vt:lpstr>
      <vt:lpstr>ZAHVALE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prezentacija4</dc:title>
  <dc:creator>Dina</dc:creator>
  <cp:lastModifiedBy>Dina</cp:lastModifiedBy>
  <cp:revision>271</cp:revision>
  <dcterms:created xsi:type="dcterms:W3CDTF">2013-11-05T19:36:20Z</dcterms:created>
  <dcterms:modified xsi:type="dcterms:W3CDTF">2014-09-14T09:05:24Z</dcterms:modified>
</cp:coreProperties>
</file>